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bracam.com.br/blog/o-que-sao-os-sistemas-de-informacoes-geografica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302EB70-D8AA-44A7-A7D6-730AFD4F953F}"/>
              </a:ext>
            </a:extLst>
          </p:cNvPr>
          <p:cNvPicPr/>
          <p:nvPr/>
        </p:nvPicPr>
        <p:blipFill>
          <a:blip r:embed="rId2" cstate="print"/>
          <a:srcRect l="20482" t="13379" r="21687" b="12296"/>
          <a:stretch>
            <a:fillRect/>
          </a:stretch>
        </p:blipFill>
        <p:spPr bwMode="auto">
          <a:xfrm>
            <a:off x="4508868" y="299119"/>
            <a:ext cx="1296144" cy="1368152"/>
          </a:xfrm>
          <a:prstGeom prst="rect">
            <a:avLst/>
          </a:prstGeom>
          <a:noFill/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94B018C-2453-4DC8-B55F-174FC0596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548" y="2113011"/>
            <a:ext cx="7056784" cy="99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29972C"/>
                </a:solidFill>
                <a:uLnTx/>
                <a:uFillTx/>
                <a:latin typeface="Arial" pitchFamily="34" charset="0"/>
                <a:ea typeface="+mj-ea"/>
                <a:cs typeface="+mj-cs"/>
              </a:rPr>
              <a:t>Videoconferência sobre Força Tarefa de Geolocalização de Propriedades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29972C"/>
              </a:solidFill>
              <a:uLnTx/>
              <a:uFillTx/>
              <a:latin typeface="Arial" pitchFamily="34" charset="0"/>
              <a:ea typeface="+mj-ea"/>
              <a:cs typeface="+mj-c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2DB84AD-8AD3-4CB9-B798-DC467A5ED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0676" y="3429000"/>
            <a:ext cx="4752528" cy="99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29972C"/>
                </a:solidFill>
                <a:uLnTx/>
                <a:uFillTx/>
                <a:latin typeface="Arial" pitchFamily="34" charset="0"/>
                <a:ea typeface="+mj-ea"/>
                <a:cs typeface="+mj-cs"/>
              </a:rPr>
              <a:t>Bahia, 23 de dezembro de 2020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F51ECDE-856E-4111-B356-90807B11F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517232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Antonio Lemos Maia Neto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dirty="0"/>
              <a:t>Médico Veterinário, </a:t>
            </a:r>
            <a:r>
              <a:rPr lang="pt-BR" sz="1600" dirty="0" err="1"/>
              <a:t>MSc</a:t>
            </a:r>
            <a:r>
              <a:rPr lang="pt-BR" sz="1600" dirty="0"/>
              <a:t>., Fiscal Estadual Agropecuário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Coordenador do Núcleo de Suporte ao Cadastro Pecuário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1600" dirty="0"/>
              <a:t>Diretoria de Defesa Sanitária Animal</a:t>
            </a:r>
            <a:endParaRPr kumimoji="0" lang="pt-BR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9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467167AA-AB94-4910-BE2A-51A67F5EE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6" y="1621954"/>
            <a:ext cx="88181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Todas as ações relacionadas à Geolocalização de Propriedades deveriam ser tratadas de forma </a:t>
            </a: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prioritária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, até que o indicador mínimo de 80% seja alcançado.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F174-72D8-4CAD-918C-E73A48D52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6" y="3298354"/>
            <a:ext cx="872294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Cabe à Diretoria definir as prioridades da Agência e alinhar as ações entre seus Programas Sanitários, de modo que estas não sejam concorrentes.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13C0216-74A7-4885-B367-FB81F0E56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34" y="431329"/>
            <a:ext cx="88181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Uma recomendação do NSCP: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A2B832A-5ACB-4F18-8FCB-3EF287A00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6" y="5022379"/>
            <a:ext cx="872294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Ações e atividades deverão ser otimizadas, reduzidas, adiadas ou até suspensas temporariamente, para que o desafio posto seja superado.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078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DEF2C4C4-9300-406F-B3E6-18713DDC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5" y="44085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800" b="1" dirty="0">
                <a:solidFill>
                  <a:srgbClr val="29972C"/>
                </a:solidFill>
              </a:rPr>
              <a:t>Força Tarefa de </a:t>
            </a:r>
            <a:r>
              <a:rPr lang="pt-BR" sz="2800" b="1" dirty="0" err="1">
                <a:solidFill>
                  <a:srgbClr val="29972C"/>
                </a:solidFill>
              </a:rPr>
              <a:t>Gegolocalização</a:t>
            </a:r>
            <a:r>
              <a:rPr lang="pt-BR" sz="2800" b="1" dirty="0">
                <a:solidFill>
                  <a:srgbClr val="29972C"/>
                </a:solidFill>
              </a:rPr>
              <a:t> de Propriedades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003CEB-481E-45A0-975C-863925003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60" y="238395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Mobilizar toda a estrutura de pessoal, veículos e equipamentos disponível na ADAB para </a:t>
            </a:r>
            <a:r>
              <a:rPr lang="pt-BR" sz="2600" dirty="0" err="1">
                <a:solidFill>
                  <a:schemeClr val="accent2">
                    <a:lumMod val="75000"/>
                  </a:schemeClr>
                </a:solidFill>
              </a:rPr>
              <a:t>geolocalizar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 100% das propriedades cadastradas com alguma exploração pecuária (todas as Espécies).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061880-D0D3-4F01-BCEB-24E5AC75B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59" y="508905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Prazo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: até 30/06/2021 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81784F-19BA-4CB0-8143-BF373C676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909" y="4031779"/>
            <a:ext cx="9503991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Objeto de trabalho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: 227.499 propriedades não </a:t>
            </a:r>
            <a:r>
              <a:rPr lang="pt-BR" sz="2600" dirty="0" err="1">
                <a:solidFill>
                  <a:schemeClr val="accent2">
                    <a:lumMod val="75000"/>
                  </a:schemeClr>
                </a:solidFill>
              </a:rPr>
              <a:t>geolocalizadas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7479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18936A1E-578E-4A04-8464-2B2DD7A42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84" y="53610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Cronograma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AAAAB8-893C-4BBD-BF13-50ECAE1F6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509" y="1764829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Janeiro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Municípios s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ede das Gerências e </a:t>
            </a:r>
            <a:r>
              <a:rPr lang="pt-BR" sz="2600" dirty="0" err="1">
                <a:solidFill>
                  <a:schemeClr val="accent2">
                    <a:lumMod val="75000"/>
                  </a:schemeClr>
                </a:solidFill>
              </a:rPr>
              <a:t>UVLs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E54A6D6-D236-4A87-AE98-C46AA2876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4509" y="272685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 err="1">
                <a:solidFill>
                  <a:schemeClr val="accent2">
                    <a:lumMod val="75000"/>
                  </a:schemeClr>
                </a:solidFill>
              </a:rPr>
              <a:t>Fev</a:t>
            </a: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pt-BR" sz="2600" b="1" dirty="0" err="1">
                <a:solidFill>
                  <a:schemeClr val="accent2">
                    <a:lumMod val="75000"/>
                  </a:schemeClr>
                </a:solidFill>
              </a:rPr>
              <a:t>Jun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Demais municípios das Gerências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753672C-B337-425C-B209-3E182B56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421275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Na medida em que a geolocalização dos municípios sede das Gerências e </a:t>
            </a:r>
            <a:r>
              <a:rPr lang="pt-BR" sz="2400" dirty="0" err="1">
                <a:solidFill>
                  <a:schemeClr val="accent2">
                    <a:lumMod val="75000"/>
                  </a:schemeClr>
                </a:solidFill>
              </a:rPr>
              <a:t>UVLs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 forem sendo concluídas, avançar de imediato sobre os demais municípios.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14AC85CE-E941-4EE6-8F85-B2E9AF12A432}"/>
              </a:ext>
            </a:extLst>
          </p:cNvPr>
          <p:cNvSpPr/>
          <p:nvPr/>
        </p:nvSpPr>
        <p:spPr>
          <a:xfrm>
            <a:off x="4896828" y="5124450"/>
            <a:ext cx="361950" cy="51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147FFFD-4AAD-48D3-ABE9-D5D1E9A93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564491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14000"/>
              </a:lnSpc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Lançar Programação de Diárias para os demais municípios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67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1047E129-6AE8-4BFA-910F-023FC7E61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84" y="536104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Estratégia Operacional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F7070B72-82E7-44B0-BA4A-84DF4C646F62}"/>
              </a:ext>
            </a:extLst>
          </p:cNvPr>
          <p:cNvSpPr txBox="1"/>
          <p:nvPr/>
        </p:nvSpPr>
        <p:spPr>
          <a:xfrm>
            <a:off x="935408" y="2267247"/>
            <a:ext cx="84752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0430" indent="-900430" algn="just">
              <a:spcAft>
                <a:spcPts val="600"/>
              </a:spcAft>
            </a:pPr>
            <a:r>
              <a:rPr lang="pt-BR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Direta</a:t>
            </a:r>
            <a:r>
              <a:rPr lang="pt-B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	Obtenção do ponto </a:t>
            </a:r>
            <a:r>
              <a:rPr lang="pt-BR" sz="2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geolocalizado</a:t>
            </a:r>
            <a:r>
              <a:rPr lang="pt-B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diretamente na propriedade com aparelho GPS ou aplicativos de GPS em Smartphones;</a:t>
            </a:r>
            <a:endParaRPr lang="pt-B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70E6DFE-6D88-43CB-8C25-78979C655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783" y="1450801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Obtenção da geolocalização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1AC4443-90B1-4461-9BF0-C8DF332CABEC}"/>
              </a:ext>
            </a:extLst>
          </p:cNvPr>
          <p:cNvSpPr txBox="1"/>
          <p:nvPr/>
        </p:nvSpPr>
        <p:spPr>
          <a:xfrm>
            <a:off x="887783" y="3283447"/>
            <a:ext cx="84752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0430" indent="-900430" algn="just">
              <a:spcAft>
                <a:spcPts val="600"/>
              </a:spcAft>
            </a:pPr>
            <a:r>
              <a:rPr lang="pt-BR" sz="2200" b="1" dirty="0">
                <a:latin typeface="Calibri" panose="020F0502020204030204" pitchFamily="34" charset="0"/>
                <a:ea typeface="Times New Roman" panose="02020603050405020304" pitchFamily="18" charset="0"/>
              </a:rPr>
              <a:t>Ind</a:t>
            </a:r>
            <a:r>
              <a:rPr lang="pt-BR" sz="2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ireta</a:t>
            </a:r>
            <a:r>
              <a:rPr lang="pt-B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Localização da propriedade via Google Earth ou Google Maps.</a:t>
            </a:r>
            <a:endParaRPr lang="pt-B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D6B7456-EC3B-4356-8682-26F3F5E4D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408" y="4339693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Lançamento das coordenadas no sistema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4C53CD70-50C1-441F-9F18-9B4987F2DAA9}"/>
              </a:ext>
            </a:extLst>
          </p:cNvPr>
          <p:cNvSpPr txBox="1"/>
          <p:nvPr/>
        </p:nvSpPr>
        <p:spPr>
          <a:xfrm>
            <a:off x="1392605" y="5191755"/>
            <a:ext cx="84752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Lançamento simultâneo por equipes de Escritório</a:t>
            </a:r>
            <a:endParaRPr lang="pt-B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BE5617B-6C30-437B-9D2E-F3CF9EC60BFF}"/>
              </a:ext>
            </a:extLst>
          </p:cNvPr>
          <p:cNvSpPr txBox="1"/>
          <p:nvPr/>
        </p:nvSpPr>
        <p:spPr>
          <a:xfrm>
            <a:off x="1392605" y="5753916"/>
            <a:ext cx="847529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Lançamento pela própria equipe de campo</a:t>
            </a:r>
            <a:endParaRPr lang="pt-B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41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F183DB81-F6D5-4158-9369-8F3F98272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59" y="717079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Definição de roteiros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DA25E28-A98E-453E-8121-5F6ECBBE0A2D}"/>
              </a:ext>
            </a:extLst>
          </p:cNvPr>
          <p:cNvSpPr txBox="1"/>
          <p:nvPr/>
        </p:nvSpPr>
        <p:spPr>
          <a:xfrm>
            <a:off x="1595437" y="1906071"/>
            <a:ext cx="73104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effectLst/>
                <a:latin typeface="+mj-lt"/>
                <a:ea typeface="Times New Roman" panose="02020603050405020304" pitchFamily="18" charset="0"/>
              </a:rPr>
              <a:t>Relatório Relação Exploração Pecuária</a:t>
            </a:r>
            <a:endParaRPr lang="pt-BR" sz="2200" dirty="0">
              <a:latin typeface="+mj-lt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F8B0F56-66FE-4AAC-B269-2AF77DDD4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690" y="2814637"/>
            <a:ext cx="76676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91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824FDC77-DDBB-462F-AC46-F97489787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59" y="717079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Apoio e cooperação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875A65-8C5C-416B-AF00-1788FDEC2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8" y="1736254"/>
            <a:ext cx="8265742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Envio de Equipes da DDSA, Coordenação de Trânsito, </a:t>
            </a:r>
            <a:r>
              <a:rPr lang="pt-BR" sz="2400" dirty="0" err="1">
                <a:solidFill>
                  <a:schemeClr val="accent2">
                    <a:lumMod val="75000"/>
                  </a:schemeClr>
                </a:solidFill>
              </a:rPr>
              <a:t>Ladesa</a:t>
            </a: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, e outros setores da Unidade Central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ED382F2-0D4D-40E8-86AC-258B79BB7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7" y="2764954"/>
            <a:ext cx="5913068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Participação de equipes da Vegetal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CB2B73-9B1D-4792-B315-DBC76A0B6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7" y="3571875"/>
            <a:ext cx="5913068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Participação de equipes da Inspeção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3509DF2-369F-4D30-8ECA-53685A0C3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7" y="4571293"/>
            <a:ext cx="8522918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Cooperação com Prefeituras Municipais e outros parceiros locais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063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1B13281-1429-4A45-A7EB-19AD9B13A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259" y="717079"/>
            <a:ext cx="8932489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just">
              <a:lnSpc>
                <a:spcPct val="114000"/>
              </a:lnSpc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Controle e acompanhamento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8B2EE5-EAA1-4431-B8B4-718A56308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9" y="1783879"/>
            <a:ext cx="3808041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Termo de Vigilância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1066ECA-0A8E-40C7-8FA3-2DFFCE9C7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8" y="2494843"/>
            <a:ext cx="3808041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Planilha de controle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796731F-E4CD-411E-9FCC-D576BCAA2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057" y="3205807"/>
            <a:ext cx="4912943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457200" lvl="0" indent="-45720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Acompanhamento no sistema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695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129D2947-69AA-43FA-B400-736EB8CFB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984" y="3073164"/>
            <a:ext cx="5217741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114000"/>
              </a:lnSpc>
              <a:defRPr/>
            </a:pPr>
            <a:r>
              <a:rPr lang="pt-BR" sz="4600" b="1" dirty="0">
                <a:solidFill>
                  <a:schemeClr val="accent2">
                    <a:lumMod val="75000"/>
                  </a:schemeClr>
                </a:solidFill>
              </a:rPr>
              <a:t>Obrigado!</a:t>
            </a:r>
            <a:endParaRPr kumimoji="0" lang="pt-BR" sz="4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310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5D48E53A-BF7C-4749-BEA2-7A89F4EF1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76470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800" b="1" dirty="0">
                <a:solidFill>
                  <a:srgbClr val="29972C"/>
                </a:solidFill>
              </a:rPr>
              <a:t>Usos da geolocalização de propriedades na Defesa Sanitária Animal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5" name="Picture 2" descr="O que são os Sistemas de Informações Geográficas?">
            <a:extLst>
              <a:ext uri="{FF2B5EF4-FFF2-40B4-BE49-F238E27FC236}">
                <a16:creationId xmlns:a16="http://schemas.microsoft.com/office/drawing/2014/main" id="{6F274A74-6368-45EF-84E8-A7F9EBBD9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18666"/>
            <a:ext cx="6096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EB97E4B-D5CE-41B9-998E-38180CF01BCA}"/>
              </a:ext>
            </a:extLst>
          </p:cNvPr>
          <p:cNvSpPr txBox="1"/>
          <p:nvPr/>
        </p:nvSpPr>
        <p:spPr>
          <a:xfrm>
            <a:off x="1516900" y="5085666"/>
            <a:ext cx="62234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hlinkClick r:id="rId3"/>
              </a:rPr>
              <a:t>Fonte: www.ibracam.com.br)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56181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>
            <a:extLst>
              <a:ext uri="{FF2B5EF4-FFF2-40B4-BE49-F238E27FC236}">
                <a16:creationId xmlns:a16="http://schemas.microsoft.com/office/drawing/2014/main" id="{56BF41CA-E2F4-4C23-84C7-B4E42781B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riângulo isósceles 6">
            <a:extLst>
              <a:ext uri="{FF2B5EF4-FFF2-40B4-BE49-F238E27FC236}">
                <a16:creationId xmlns:a16="http://schemas.microsoft.com/office/drawing/2014/main" id="{88119662-E9B3-4FD4-A4B6-CC04A9129B66}"/>
              </a:ext>
            </a:extLst>
          </p:cNvPr>
          <p:cNvSpPr/>
          <p:nvPr/>
        </p:nvSpPr>
        <p:spPr>
          <a:xfrm rot="10800000">
            <a:off x="3426780" y="3273641"/>
            <a:ext cx="461638" cy="43500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DB6CFEBE-6C73-467F-9BEA-8A89452AFB52}"/>
              </a:ext>
            </a:extLst>
          </p:cNvPr>
          <p:cNvSpPr/>
          <p:nvPr/>
        </p:nvSpPr>
        <p:spPr>
          <a:xfrm>
            <a:off x="1334605" y="1211801"/>
            <a:ext cx="4645986" cy="45675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5781BAFE-95A8-4153-A11F-CABE401859CE}"/>
              </a:ext>
            </a:extLst>
          </p:cNvPr>
          <p:cNvCxnSpPr>
            <a:cxnSpLocks/>
            <a:stCxn id="7" idx="5"/>
          </p:cNvCxnSpPr>
          <p:nvPr/>
        </p:nvCxnSpPr>
        <p:spPr>
          <a:xfrm flipH="1" flipV="1">
            <a:off x="1334607" y="3429000"/>
            <a:ext cx="2207582" cy="62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E555349-8D1D-45C5-94A8-8EFB564D66A1}"/>
              </a:ext>
            </a:extLst>
          </p:cNvPr>
          <p:cNvSpPr txBox="1"/>
          <p:nvPr/>
        </p:nvSpPr>
        <p:spPr>
          <a:xfrm>
            <a:off x="2166150" y="3183367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25 km</a:t>
            </a:r>
          </a:p>
        </p:txBody>
      </p:sp>
      <p:sp>
        <p:nvSpPr>
          <p:cNvPr id="13" name="Fluxograma: Ou 12">
            <a:extLst>
              <a:ext uri="{FF2B5EF4-FFF2-40B4-BE49-F238E27FC236}">
                <a16:creationId xmlns:a16="http://schemas.microsoft.com/office/drawing/2014/main" id="{480A98F2-3DE5-42C5-A9F6-08B7351CC884}"/>
              </a:ext>
            </a:extLst>
          </p:cNvPr>
          <p:cNvSpPr/>
          <p:nvPr/>
        </p:nvSpPr>
        <p:spPr>
          <a:xfrm>
            <a:off x="3080550" y="4749553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luxograma: Ou 16">
            <a:extLst>
              <a:ext uri="{FF2B5EF4-FFF2-40B4-BE49-F238E27FC236}">
                <a16:creationId xmlns:a16="http://schemas.microsoft.com/office/drawing/2014/main" id="{C1FD5B02-56C7-4EB1-8686-162A5A03C861}"/>
              </a:ext>
            </a:extLst>
          </p:cNvPr>
          <p:cNvSpPr/>
          <p:nvPr/>
        </p:nvSpPr>
        <p:spPr>
          <a:xfrm>
            <a:off x="3232950" y="4901953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Fluxograma: Ou 17">
            <a:extLst>
              <a:ext uri="{FF2B5EF4-FFF2-40B4-BE49-F238E27FC236}">
                <a16:creationId xmlns:a16="http://schemas.microsoft.com/office/drawing/2014/main" id="{1F76D165-6EF4-4342-A814-6AF595FAE922}"/>
              </a:ext>
            </a:extLst>
          </p:cNvPr>
          <p:cNvSpPr/>
          <p:nvPr/>
        </p:nvSpPr>
        <p:spPr>
          <a:xfrm>
            <a:off x="4921187" y="4202097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Ou 18">
            <a:extLst>
              <a:ext uri="{FF2B5EF4-FFF2-40B4-BE49-F238E27FC236}">
                <a16:creationId xmlns:a16="http://schemas.microsoft.com/office/drawing/2014/main" id="{00812005-5B3A-48AC-95F2-1222A3E12857}"/>
              </a:ext>
            </a:extLst>
          </p:cNvPr>
          <p:cNvSpPr/>
          <p:nvPr/>
        </p:nvSpPr>
        <p:spPr>
          <a:xfrm>
            <a:off x="4105921" y="4478784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Fluxograma: Ou 19">
            <a:extLst>
              <a:ext uri="{FF2B5EF4-FFF2-40B4-BE49-F238E27FC236}">
                <a16:creationId xmlns:a16="http://schemas.microsoft.com/office/drawing/2014/main" id="{60372F9D-BED7-4C03-A14C-64AC3E0AB6D4}"/>
              </a:ext>
            </a:extLst>
          </p:cNvPr>
          <p:cNvSpPr/>
          <p:nvPr/>
        </p:nvSpPr>
        <p:spPr>
          <a:xfrm>
            <a:off x="4012704" y="4919708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Fluxograma: Ou 20">
            <a:extLst>
              <a:ext uri="{FF2B5EF4-FFF2-40B4-BE49-F238E27FC236}">
                <a16:creationId xmlns:a16="http://schemas.microsoft.com/office/drawing/2014/main" id="{2584B613-983D-4FF4-A789-A4FAAA5DCA51}"/>
              </a:ext>
            </a:extLst>
          </p:cNvPr>
          <p:cNvSpPr/>
          <p:nvPr/>
        </p:nvSpPr>
        <p:spPr>
          <a:xfrm>
            <a:off x="4256843" y="5276295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luxograma: Ou 21">
            <a:extLst>
              <a:ext uri="{FF2B5EF4-FFF2-40B4-BE49-F238E27FC236}">
                <a16:creationId xmlns:a16="http://schemas.microsoft.com/office/drawing/2014/main" id="{31016ED9-AE15-418D-80B4-6CE14876FE62}"/>
              </a:ext>
            </a:extLst>
          </p:cNvPr>
          <p:cNvSpPr/>
          <p:nvPr/>
        </p:nvSpPr>
        <p:spPr>
          <a:xfrm>
            <a:off x="1781453" y="460529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Fluxograma: Ou 22">
            <a:extLst>
              <a:ext uri="{FF2B5EF4-FFF2-40B4-BE49-F238E27FC236}">
                <a16:creationId xmlns:a16="http://schemas.microsoft.com/office/drawing/2014/main" id="{43AC5EFF-5C8C-45C7-8275-E3DD55A280FF}"/>
              </a:ext>
            </a:extLst>
          </p:cNvPr>
          <p:cNvSpPr/>
          <p:nvPr/>
        </p:nvSpPr>
        <p:spPr>
          <a:xfrm>
            <a:off x="2610769" y="410222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Fluxograma: Ou 23">
            <a:extLst>
              <a:ext uri="{FF2B5EF4-FFF2-40B4-BE49-F238E27FC236}">
                <a16:creationId xmlns:a16="http://schemas.microsoft.com/office/drawing/2014/main" id="{6AEE9AF6-80D6-464A-9F42-85E60D432598}"/>
              </a:ext>
            </a:extLst>
          </p:cNvPr>
          <p:cNvSpPr/>
          <p:nvPr/>
        </p:nvSpPr>
        <p:spPr>
          <a:xfrm>
            <a:off x="4600846" y="2141737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Fluxograma: Ou 24">
            <a:extLst>
              <a:ext uri="{FF2B5EF4-FFF2-40B4-BE49-F238E27FC236}">
                <a16:creationId xmlns:a16="http://schemas.microsoft.com/office/drawing/2014/main" id="{3B54CF99-B88E-4011-8A5B-36A1431CC1E4}"/>
              </a:ext>
            </a:extLst>
          </p:cNvPr>
          <p:cNvSpPr/>
          <p:nvPr/>
        </p:nvSpPr>
        <p:spPr>
          <a:xfrm>
            <a:off x="4753246" y="2294137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Fluxograma: Ou 25">
            <a:extLst>
              <a:ext uri="{FF2B5EF4-FFF2-40B4-BE49-F238E27FC236}">
                <a16:creationId xmlns:a16="http://schemas.microsoft.com/office/drawing/2014/main" id="{0FE6155E-3BE8-4ACB-A18B-E8149854B0D3}"/>
              </a:ext>
            </a:extLst>
          </p:cNvPr>
          <p:cNvSpPr/>
          <p:nvPr/>
        </p:nvSpPr>
        <p:spPr>
          <a:xfrm>
            <a:off x="4028979" y="2145435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Fluxograma: Ou 26">
            <a:extLst>
              <a:ext uri="{FF2B5EF4-FFF2-40B4-BE49-F238E27FC236}">
                <a16:creationId xmlns:a16="http://schemas.microsoft.com/office/drawing/2014/main" id="{22D04678-BE2D-4457-A7D9-5CF78E841B47}"/>
              </a:ext>
            </a:extLst>
          </p:cNvPr>
          <p:cNvSpPr/>
          <p:nvPr/>
        </p:nvSpPr>
        <p:spPr>
          <a:xfrm>
            <a:off x="4338213" y="231559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Fluxograma: Ou 28">
            <a:extLst>
              <a:ext uri="{FF2B5EF4-FFF2-40B4-BE49-F238E27FC236}">
                <a16:creationId xmlns:a16="http://schemas.microsoft.com/office/drawing/2014/main" id="{A0B44382-3F3E-4881-B8BE-368F4BDBE3D7}"/>
              </a:ext>
            </a:extLst>
          </p:cNvPr>
          <p:cNvSpPr/>
          <p:nvPr/>
        </p:nvSpPr>
        <p:spPr>
          <a:xfrm>
            <a:off x="4490613" y="246799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Fluxograma: Ou 29">
            <a:extLst>
              <a:ext uri="{FF2B5EF4-FFF2-40B4-BE49-F238E27FC236}">
                <a16:creationId xmlns:a16="http://schemas.microsoft.com/office/drawing/2014/main" id="{BEF65F11-C7BD-426F-9C0A-8A438B53ECBB}"/>
              </a:ext>
            </a:extLst>
          </p:cNvPr>
          <p:cNvSpPr/>
          <p:nvPr/>
        </p:nvSpPr>
        <p:spPr>
          <a:xfrm>
            <a:off x="4443276" y="166160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Fluxograma: Ou 30">
            <a:extLst>
              <a:ext uri="{FF2B5EF4-FFF2-40B4-BE49-F238E27FC236}">
                <a16:creationId xmlns:a16="http://schemas.microsoft.com/office/drawing/2014/main" id="{82EEF042-D97A-4A5F-A437-0E80FFC83D37}"/>
              </a:ext>
            </a:extLst>
          </p:cNvPr>
          <p:cNvSpPr/>
          <p:nvPr/>
        </p:nvSpPr>
        <p:spPr>
          <a:xfrm>
            <a:off x="4119970" y="1661601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Fluxograma: Ou 31">
            <a:extLst>
              <a:ext uri="{FF2B5EF4-FFF2-40B4-BE49-F238E27FC236}">
                <a16:creationId xmlns:a16="http://schemas.microsoft.com/office/drawing/2014/main" id="{B497BBA2-9639-49D6-ACFD-0C5F144F0060}"/>
              </a:ext>
            </a:extLst>
          </p:cNvPr>
          <p:cNvSpPr/>
          <p:nvPr/>
        </p:nvSpPr>
        <p:spPr>
          <a:xfrm>
            <a:off x="3880273" y="143300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Fluxograma: Ou 32">
            <a:extLst>
              <a:ext uri="{FF2B5EF4-FFF2-40B4-BE49-F238E27FC236}">
                <a16:creationId xmlns:a16="http://schemas.microsoft.com/office/drawing/2014/main" id="{0BF9D42E-717D-4ED9-9E28-46BE88D99CA2}"/>
              </a:ext>
            </a:extLst>
          </p:cNvPr>
          <p:cNvSpPr/>
          <p:nvPr/>
        </p:nvSpPr>
        <p:spPr>
          <a:xfrm>
            <a:off x="3564381" y="1716345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Fluxograma: Ou 33">
            <a:extLst>
              <a:ext uri="{FF2B5EF4-FFF2-40B4-BE49-F238E27FC236}">
                <a16:creationId xmlns:a16="http://schemas.microsoft.com/office/drawing/2014/main" id="{5C404608-569F-4F9C-B66F-E941FB24D5E6}"/>
              </a:ext>
            </a:extLst>
          </p:cNvPr>
          <p:cNvSpPr/>
          <p:nvPr/>
        </p:nvSpPr>
        <p:spPr>
          <a:xfrm>
            <a:off x="3826271" y="185691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Fluxograma: Ou 34">
            <a:extLst>
              <a:ext uri="{FF2B5EF4-FFF2-40B4-BE49-F238E27FC236}">
                <a16:creationId xmlns:a16="http://schemas.microsoft.com/office/drawing/2014/main" id="{D311B082-1356-4C1F-83D2-4DDBF785EE86}"/>
              </a:ext>
            </a:extLst>
          </p:cNvPr>
          <p:cNvSpPr/>
          <p:nvPr/>
        </p:nvSpPr>
        <p:spPr>
          <a:xfrm>
            <a:off x="3642062" y="2118798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Fluxograma: Ou 35">
            <a:extLst>
              <a:ext uri="{FF2B5EF4-FFF2-40B4-BE49-F238E27FC236}">
                <a16:creationId xmlns:a16="http://schemas.microsoft.com/office/drawing/2014/main" id="{E439ACB1-17A2-4899-BC20-828458A8790F}"/>
              </a:ext>
            </a:extLst>
          </p:cNvPr>
          <p:cNvSpPr/>
          <p:nvPr/>
        </p:nvSpPr>
        <p:spPr>
          <a:xfrm>
            <a:off x="3102008" y="1911654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Fluxograma: Ou 36">
            <a:extLst>
              <a:ext uri="{FF2B5EF4-FFF2-40B4-BE49-F238E27FC236}">
                <a16:creationId xmlns:a16="http://schemas.microsoft.com/office/drawing/2014/main" id="{901FB8F7-8FA2-42BC-B6BB-0C64B297C6B4}"/>
              </a:ext>
            </a:extLst>
          </p:cNvPr>
          <p:cNvSpPr/>
          <p:nvPr/>
        </p:nvSpPr>
        <p:spPr>
          <a:xfrm>
            <a:off x="2540854" y="166382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Fluxograma: Ou 37">
            <a:extLst>
              <a:ext uri="{FF2B5EF4-FFF2-40B4-BE49-F238E27FC236}">
                <a16:creationId xmlns:a16="http://schemas.microsoft.com/office/drawing/2014/main" id="{08EE3493-17EB-4AD0-9747-D5AEAD621A08}"/>
              </a:ext>
            </a:extLst>
          </p:cNvPr>
          <p:cNvSpPr/>
          <p:nvPr/>
        </p:nvSpPr>
        <p:spPr>
          <a:xfrm>
            <a:off x="2329657" y="204961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Fluxograma: Ou 38">
            <a:extLst>
              <a:ext uri="{FF2B5EF4-FFF2-40B4-BE49-F238E27FC236}">
                <a16:creationId xmlns:a16="http://schemas.microsoft.com/office/drawing/2014/main" id="{B93742C1-242F-4E43-999B-42D2C6D70D84}"/>
              </a:ext>
            </a:extLst>
          </p:cNvPr>
          <p:cNvSpPr/>
          <p:nvPr/>
        </p:nvSpPr>
        <p:spPr>
          <a:xfrm>
            <a:off x="2756896" y="2183167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Fluxograma: Ou 39">
            <a:extLst>
              <a:ext uri="{FF2B5EF4-FFF2-40B4-BE49-F238E27FC236}">
                <a16:creationId xmlns:a16="http://schemas.microsoft.com/office/drawing/2014/main" id="{3ADFCA94-2C2B-417E-BDC9-4EEE81B36F7C}"/>
              </a:ext>
            </a:extLst>
          </p:cNvPr>
          <p:cNvSpPr/>
          <p:nvPr/>
        </p:nvSpPr>
        <p:spPr>
          <a:xfrm>
            <a:off x="1942740" y="2140254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Fluxograma: Ou 40">
            <a:extLst>
              <a:ext uri="{FF2B5EF4-FFF2-40B4-BE49-F238E27FC236}">
                <a16:creationId xmlns:a16="http://schemas.microsoft.com/office/drawing/2014/main" id="{FF566075-E3E7-4930-8719-9685A2860D1B}"/>
              </a:ext>
            </a:extLst>
          </p:cNvPr>
          <p:cNvSpPr/>
          <p:nvPr/>
        </p:nvSpPr>
        <p:spPr>
          <a:xfrm>
            <a:off x="2072933" y="2611529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Fluxograma: Ou 41">
            <a:extLst>
              <a:ext uri="{FF2B5EF4-FFF2-40B4-BE49-F238E27FC236}">
                <a16:creationId xmlns:a16="http://schemas.microsoft.com/office/drawing/2014/main" id="{68808373-9FC2-4745-847F-A4C40EA49F6B}"/>
              </a:ext>
            </a:extLst>
          </p:cNvPr>
          <p:cNvSpPr/>
          <p:nvPr/>
        </p:nvSpPr>
        <p:spPr>
          <a:xfrm>
            <a:off x="5714257" y="3802616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Fluxograma: Ou 42">
            <a:extLst>
              <a:ext uri="{FF2B5EF4-FFF2-40B4-BE49-F238E27FC236}">
                <a16:creationId xmlns:a16="http://schemas.microsoft.com/office/drawing/2014/main" id="{572AD1C6-A030-42A1-9379-D49208511B09}"/>
              </a:ext>
            </a:extLst>
          </p:cNvPr>
          <p:cNvSpPr/>
          <p:nvPr/>
        </p:nvSpPr>
        <p:spPr>
          <a:xfrm>
            <a:off x="5427214" y="346007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Fluxograma: Ou 43">
            <a:extLst>
              <a:ext uri="{FF2B5EF4-FFF2-40B4-BE49-F238E27FC236}">
                <a16:creationId xmlns:a16="http://schemas.microsoft.com/office/drawing/2014/main" id="{1A16ED4F-C3F9-4B17-91CC-BFC97F137DD3}"/>
              </a:ext>
            </a:extLst>
          </p:cNvPr>
          <p:cNvSpPr/>
          <p:nvPr/>
        </p:nvSpPr>
        <p:spPr>
          <a:xfrm>
            <a:off x="4787279" y="312457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Fluxograma: Ou 44">
            <a:extLst>
              <a:ext uri="{FF2B5EF4-FFF2-40B4-BE49-F238E27FC236}">
                <a16:creationId xmlns:a16="http://schemas.microsoft.com/office/drawing/2014/main" id="{91B71A13-7BCE-4C37-8850-648C579A0D03}"/>
              </a:ext>
            </a:extLst>
          </p:cNvPr>
          <p:cNvSpPr/>
          <p:nvPr/>
        </p:nvSpPr>
        <p:spPr>
          <a:xfrm>
            <a:off x="4244996" y="311199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Fluxograma: Ou 45">
            <a:extLst>
              <a:ext uri="{FF2B5EF4-FFF2-40B4-BE49-F238E27FC236}">
                <a16:creationId xmlns:a16="http://schemas.microsoft.com/office/drawing/2014/main" id="{B0657AD3-E73D-49F3-8B09-22430EA47E67}"/>
              </a:ext>
            </a:extLst>
          </p:cNvPr>
          <p:cNvSpPr/>
          <p:nvPr/>
        </p:nvSpPr>
        <p:spPr>
          <a:xfrm>
            <a:off x="3824783" y="2644803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Fluxograma: Ou 46">
            <a:extLst>
              <a:ext uri="{FF2B5EF4-FFF2-40B4-BE49-F238E27FC236}">
                <a16:creationId xmlns:a16="http://schemas.microsoft.com/office/drawing/2014/main" id="{952A8A7C-B4E7-46B2-8125-60F2F59EC258}"/>
              </a:ext>
            </a:extLst>
          </p:cNvPr>
          <p:cNvSpPr/>
          <p:nvPr/>
        </p:nvSpPr>
        <p:spPr>
          <a:xfrm>
            <a:off x="3266983" y="294701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Fluxograma: Ou 47">
            <a:extLst>
              <a:ext uri="{FF2B5EF4-FFF2-40B4-BE49-F238E27FC236}">
                <a16:creationId xmlns:a16="http://schemas.microsoft.com/office/drawing/2014/main" id="{663449D0-2898-4A60-A791-AE98A9DC32C4}"/>
              </a:ext>
            </a:extLst>
          </p:cNvPr>
          <p:cNvSpPr/>
          <p:nvPr/>
        </p:nvSpPr>
        <p:spPr>
          <a:xfrm>
            <a:off x="3160448" y="3719744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Fluxograma: Ou 48">
            <a:extLst>
              <a:ext uri="{FF2B5EF4-FFF2-40B4-BE49-F238E27FC236}">
                <a16:creationId xmlns:a16="http://schemas.microsoft.com/office/drawing/2014/main" id="{39E93ABD-E353-496F-BF4F-DD4E459C6D77}"/>
              </a:ext>
            </a:extLst>
          </p:cNvPr>
          <p:cNvSpPr/>
          <p:nvPr/>
        </p:nvSpPr>
        <p:spPr>
          <a:xfrm>
            <a:off x="4524644" y="389656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Fluxograma: Ou 49">
            <a:extLst>
              <a:ext uri="{FF2B5EF4-FFF2-40B4-BE49-F238E27FC236}">
                <a16:creationId xmlns:a16="http://schemas.microsoft.com/office/drawing/2014/main" id="{9304ECBC-16CC-40D3-A6AD-D390AC44A7C5}"/>
              </a:ext>
            </a:extLst>
          </p:cNvPr>
          <p:cNvSpPr/>
          <p:nvPr/>
        </p:nvSpPr>
        <p:spPr>
          <a:xfrm>
            <a:off x="2329657" y="3622089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Fluxograma: Ou 50">
            <a:extLst>
              <a:ext uri="{FF2B5EF4-FFF2-40B4-BE49-F238E27FC236}">
                <a16:creationId xmlns:a16="http://schemas.microsoft.com/office/drawing/2014/main" id="{734DE8AB-4365-421E-A15A-250680E24C02}"/>
              </a:ext>
            </a:extLst>
          </p:cNvPr>
          <p:cNvSpPr/>
          <p:nvPr/>
        </p:nvSpPr>
        <p:spPr>
          <a:xfrm>
            <a:off x="3693840" y="1192557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Fluxograma: Ou 51">
            <a:extLst>
              <a:ext uri="{FF2B5EF4-FFF2-40B4-BE49-F238E27FC236}">
                <a16:creationId xmlns:a16="http://schemas.microsoft.com/office/drawing/2014/main" id="{CA747B39-A07D-493C-BF62-915D5B6B0679}"/>
              </a:ext>
            </a:extLst>
          </p:cNvPr>
          <p:cNvSpPr/>
          <p:nvPr/>
        </p:nvSpPr>
        <p:spPr>
          <a:xfrm>
            <a:off x="3632441" y="5276295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Fluxograma: Ou 52">
            <a:extLst>
              <a:ext uri="{FF2B5EF4-FFF2-40B4-BE49-F238E27FC236}">
                <a16:creationId xmlns:a16="http://schemas.microsoft.com/office/drawing/2014/main" id="{64B13158-0401-4518-8371-E79E51537480}"/>
              </a:ext>
            </a:extLst>
          </p:cNvPr>
          <p:cNvSpPr/>
          <p:nvPr/>
        </p:nvSpPr>
        <p:spPr>
          <a:xfrm>
            <a:off x="2948500" y="536581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Fluxograma: Ou 53">
            <a:extLst>
              <a:ext uri="{FF2B5EF4-FFF2-40B4-BE49-F238E27FC236}">
                <a16:creationId xmlns:a16="http://schemas.microsoft.com/office/drawing/2014/main" id="{D0E9FD19-2872-4812-BC44-2E3C2848BEE4}"/>
              </a:ext>
            </a:extLst>
          </p:cNvPr>
          <p:cNvSpPr/>
          <p:nvPr/>
        </p:nvSpPr>
        <p:spPr>
          <a:xfrm>
            <a:off x="4032673" y="1585402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Fluxograma: Ou 54">
            <a:extLst>
              <a:ext uri="{FF2B5EF4-FFF2-40B4-BE49-F238E27FC236}">
                <a16:creationId xmlns:a16="http://schemas.microsoft.com/office/drawing/2014/main" id="{F5D5BCDD-B9B7-4485-BC73-D4849DBF970E}"/>
              </a:ext>
            </a:extLst>
          </p:cNvPr>
          <p:cNvSpPr/>
          <p:nvPr/>
        </p:nvSpPr>
        <p:spPr>
          <a:xfrm>
            <a:off x="3631690" y="1892410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Fluxograma: Ou 55">
            <a:extLst>
              <a:ext uri="{FF2B5EF4-FFF2-40B4-BE49-F238E27FC236}">
                <a16:creationId xmlns:a16="http://schemas.microsoft.com/office/drawing/2014/main" id="{7ADCA3AB-FBB2-4B18-9CE3-BBFA16A2EB26}"/>
              </a:ext>
            </a:extLst>
          </p:cNvPr>
          <p:cNvSpPr/>
          <p:nvPr/>
        </p:nvSpPr>
        <p:spPr>
          <a:xfrm>
            <a:off x="4090379" y="2434884"/>
            <a:ext cx="186433" cy="195309"/>
          </a:xfrm>
          <a:prstGeom prst="flowChar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5" name="Conector: Curvo 14">
            <a:extLst>
              <a:ext uri="{FF2B5EF4-FFF2-40B4-BE49-F238E27FC236}">
                <a16:creationId xmlns:a16="http://schemas.microsoft.com/office/drawing/2014/main" id="{EC85B563-DE1F-44F6-8D93-85A06C73B630}"/>
              </a:ext>
            </a:extLst>
          </p:cNvPr>
          <p:cNvCxnSpPr>
            <a:cxnSpLocks/>
            <a:stCxn id="7" idx="3"/>
            <a:endCxn id="27" idx="3"/>
          </p:cNvCxnSpPr>
          <p:nvPr/>
        </p:nvCxnSpPr>
        <p:spPr>
          <a:xfrm rot="5400000" flipH="1" flipV="1">
            <a:off x="3615885" y="2524011"/>
            <a:ext cx="791344" cy="707916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: Curvo 57">
            <a:extLst>
              <a:ext uri="{FF2B5EF4-FFF2-40B4-BE49-F238E27FC236}">
                <a16:creationId xmlns:a16="http://schemas.microsoft.com/office/drawing/2014/main" id="{BC4F2EF5-9010-40E9-9538-6A08DE1EA9CF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3519270" y="3491144"/>
            <a:ext cx="253738" cy="595173"/>
          </a:xfrm>
          <a:prstGeom prst="curvedConnector4">
            <a:avLst>
              <a:gd name="adj1" fmla="val -90093"/>
              <a:gd name="adj2" fmla="val 68272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: Curvo 62">
            <a:extLst>
              <a:ext uri="{FF2B5EF4-FFF2-40B4-BE49-F238E27FC236}">
                <a16:creationId xmlns:a16="http://schemas.microsoft.com/office/drawing/2014/main" id="{55262C0C-1DFB-45FF-B61F-2873D122DF7E}"/>
              </a:ext>
            </a:extLst>
          </p:cNvPr>
          <p:cNvCxnSpPr>
            <a:cxnSpLocks/>
            <a:stCxn id="7" idx="5"/>
          </p:cNvCxnSpPr>
          <p:nvPr/>
        </p:nvCxnSpPr>
        <p:spPr>
          <a:xfrm rot="10800000">
            <a:off x="2386983" y="2547652"/>
            <a:ext cx="1155206" cy="943493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Conector de Seta Reta 1026">
            <a:extLst>
              <a:ext uri="{FF2B5EF4-FFF2-40B4-BE49-F238E27FC236}">
                <a16:creationId xmlns:a16="http://schemas.microsoft.com/office/drawing/2014/main" id="{54A377BB-532F-41A5-A5C5-659B6BD6C9B4}"/>
              </a:ext>
            </a:extLst>
          </p:cNvPr>
          <p:cNvCxnSpPr>
            <a:cxnSpLocks/>
          </p:cNvCxnSpPr>
          <p:nvPr/>
        </p:nvCxnSpPr>
        <p:spPr>
          <a:xfrm>
            <a:off x="4128858" y="3539969"/>
            <a:ext cx="2024122" cy="85373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Conector de Seta Reta 1031">
            <a:extLst>
              <a:ext uri="{FF2B5EF4-FFF2-40B4-BE49-F238E27FC236}">
                <a16:creationId xmlns:a16="http://schemas.microsoft.com/office/drawing/2014/main" id="{42A3A857-6008-4D7E-ADC9-98FABFA90913}"/>
              </a:ext>
            </a:extLst>
          </p:cNvPr>
          <p:cNvCxnSpPr>
            <a:cxnSpLocks/>
          </p:cNvCxnSpPr>
          <p:nvPr/>
        </p:nvCxnSpPr>
        <p:spPr>
          <a:xfrm flipV="1">
            <a:off x="3628567" y="688196"/>
            <a:ext cx="396626" cy="233085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Conector de Seta Reta 1033">
            <a:extLst>
              <a:ext uri="{FF2B5EF4-FFF2-40B4-BE49-F238E27FC236}">
                <a16:creationId xmlns:a16="http://schemas.microsoft.com/office/drawing/2014/main" id="{434BA425-8557-4AD2-B0F7-06F568349B6C}"/>
              </a:ext>
            </a:extLst>
          </p:cNvPr>
          <p:cNvCxnSpPr>
            <a:cxnSpLocks/>
          </p:cNvCxnSpPr>
          <p:nvPr/>
        </p:nvCxnSpPr>
        <p:spPr>
          <a:xfrm flipH="1">
            <a:off x="2029288" y="3611729"/>
            <a:ext cx="1317593" cy="9207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Conector de Seta Reta 1037">
            <a:extLst>
              <a:ext uri="{FF2B5EF4-FFF2-40B4-BE49-F238E27FC236}">
                <a16:creationId xmlns:a16="http://schemas.microsoft.com/office/drawing/2014/main" id="{0B9F4191-83EC-4012-8F34-270AF2B7D964}"/>
              </a:ext>
            </a:extLst>
          </p:cNvPr>
          <p:cNvCxnSpPr>
            <a:cxnSpLocks/>
          </p:cNvCxnSpPr>
          <p:nvPr/>
        </p:nvCxnSpPr>
        <p:spPr>
          <a:xfrm flipV="1">
            <a:off x="4011216" y="2255843"/>
            <a:ext cx="1415998" cy="8650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Conector de Seta Reta 1042">
            <a:extLst>
              <a:ext uri="{FF2B5EF4-FFF2-40B4-BE49-F238E27FC236}">
                <a16:creationId xmlns:a16="http://schemas.microsoft.com/office/drawing/2014/main" id="{17E176C8-FD7F-4770-8A62-992FCA049D4A}"/>
              </a:ext>
            </a:extLst>
          </p:cNvPr>
          <p:cNvCxnSpPr>
            <a:cxnSpLocks/>
          </p:cNvCxnSpPr>
          <p:nvPr/>
        </p:nvCxnSpPr>
        <p:spPr>
          <a:xfrm flipH="1">
            <a:off x="3102009" y="3788730"/>
            <a:ext cx="415022" cy="14875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8" name="Conector de Seta Reta 1047">
            <a:extLst>
              <a:ext uri="{FF2B5EF4-FFF2-40B4-BE49-F238E27FC236}">
                <a16:creationId xmlns:a16="http://schemas.microsoft.com/office/drawing/2014/main" id="{D102EF50-D2E9-4A49-B5DE-9AB37E49CBA9}"/>
              </a:ext>
            </a:extLst>
          </p:cNvPr>
          <p:cNvCxnSpPr>
            <a:cxnSpLocks/>
          </p:cNvCxnSpPr>
          <p:nvPr/>
        </p:nvCxnSpPr>
        <p:spPr>
          <a:xfrm flipH="1" flipV="1">
            <a:off x="2263152" y="1140782"/>
            <a:ext cx="1070683" cy="1699331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Conector de Seta Reta 1066">
            <a:extLst>
              <a:ext uri="{FF2B5EF4-FFF2-40B4-BE49-F238E27FC236}">
                <a16:creationId xmlns:a16="http://schemas.microsoft.com/office/drawing/2014/main" id="{AACAF85A-877F-4D11-ABA7-7F36C5BC186D}"/>
              </a:ext>
            </a:extLst>
          </p:cNvPr>
          <p:cNvCxnSpPr/>
          <p:nvPr/>
        </p:nvCxnSpPr>
        <p:spPr>
          <a:xfrm flipH="1" flipV="1">
            <a:off x="1302805" y="2288944"/>
            <a:ext cx="1993997" cy="97395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00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6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64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6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53" presetClass="entr" presetSubtype="16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/>
      <p:bldP spid="13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  <p:bldP spid="27" grpId="0" animBg="1"/>
      <p:bldP spid="27" grpId="1" animBg="1"/>
      <p:bldP spid="29" grpId="0" animBg="1"/>
      <p:bldP spid="29" grpId="1" animBg="1"/>
      <p:bldP spid="30" grpId="0" animBg="1"/>
      <p:bldP spid="31" grpId="0" animBg="1"/>
      <p:bldP spid="31" grpId="1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6" grpId="0" animBg="1"/>
      <p:bldP spid="36" grpId="1" animBg="1"/>
      <p:bldP spid="37" grpId="0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 animBg="1"/>
      <p:bldP spid="42" grpId="0" animBg="1"/>
      <p:bldP spid="43" grpId="0" animBg="1"/>
      <p:bldP spid="43" grpId="1" animBg="1"/>
      <p:bldP spid="44" grpId="0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7B1B8784-3AF7-435B-B80D-2CCF42D46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802804"/>
            <a:ext cx="9248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600" b="1" dirty="0">
                <a:solidFill>
                  <a:srgbClr val="29972C"/>
                </a:solidFill>
              </a:rPr>
              <a:t>Situação Atual </a:t>
            </a:r>
          </a:p>
          <a:p>
            <a:pPr lvl="0" algn="ctr">
              <a:defRPr/>
            </a:pPr>
            <a:r>
              <a:rPr lang="pt-BR" sz="2600" b="1" dirty="0">
                <a:solidFill>
                  <a:srgbClr val="29972C"/>
                </a:solidFill>
              </a:rPr>
              <a:t>x </a:t>
            </a:r>
          </a:p>
          <a:p>
            <a:pPr lvl="0" algn="ctr">
              <a:spcAft>
                <a:spcPts val="600"/>
              </a:spcAft>
              <a:defRPr/>
            </a:pPr>
            <a:r>
              <a:rPr lang="pt-BR" sz="2600" b="1" dirty="0">
                <a:solidFill>
                  <a:srgbClr val="29972C"/>
                </a:solidFill>
              </a:rPr>
              <a:t>Indicador Aceitável para o Plano Estratégico do PNEFA</a:t>
            </a:r>
          </a:p>
          <a:p>
            <a:pPr lvl="0" algn="ctr">
              <a:defRPr/>
            </a:pPr>
            <a:r>
              <a:rPr lang="pt-BR" sz="2600" dirty="0">
                <a:solidFill>
                  <a:srgbClr val="29972C"/>
                </a:solidFill>
              </a:rPr>
              <a:t>(% de propriedades </a:t>
            </a:r>
            <a:r>
              <a:rPr lang="pt-BR" sz="2600" dirty="0" err="1">
                <a:solidFill>
                  <a:srgbClr val="29972C"/>
                </a:solidFill>
              </a:rPr>
              <a:t>geolocalizadas</a:t>
            </a:r>
            <a:r>
              <a:rPr lang="pt-BR" sz="2600" dirty="0">
                <a:solidFill>
                  <a:srgbClr val="29972C"/>
                </a:solidFill>
              </a:rPr>
              <a:t>)</a:t>
            </a:r>
            <a:r>
              <a:rPr lang="pt-BR" sz="2600" b="1" dirty="0">
                <a:solidFill>
                  <a:srgbClr val="29972C"/>
                </a:solidFill>
              </a:rPr>
              <a:t> </a:t>
            </a: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A7EA570-7188-49CB-B72C-B9AB743590E2}"/>
              </a:ext>
            </a:extLst>
          </p:cNvPr>
          <p:cNvSpPr txBox="1"/>
          <p:nvPr/>
        </p:nvSpPr>
        <p:spPr>
          <a:xfrm>
            <a:off x="1047750" y="3095892"/>
            <a:ext cx="2581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Atual </a:t>
            </a:r>
          </a:p>
          <a:p>
            <a:pPr algn="ctr"/>
            <a:r>
              <a:rPr lang="pt-BR" sz="2800" b="1" dirty="0"/>
              <a:t>37,8%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EE5633F-90A0-40CE-A73E-CDB1974BEFBE}"/>
              </a:ext>
            </a:extLst>
          </p:cNvPr>
          <p:cNvSpPr txBox="1"/>
          <p:nvPr/>
        </p:nvSpPr>
        <p:spPr>
          <a:xfrm>
            <a:off x="5667375" y="3095892"/>
            <a:ext cx="3028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Mínimo Aceitável</a:t>
            </a:r>
          </a:p>
          <a:p>
            <a:pPr algn="ctr"/>
            <a:r>
              <a:rPr lang="pt-BR" sz="2800" b="1" dirty="0"/>
              <a:t>80%</a:t>
            </a: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D2BCA253-EDFA-40BB-8D33-25787D5E0366}"/>
              </a:ext>
            </a:extLst>
          </p:cNvPr>
          <p:cNvSpPr/>
          <p:nvPr/>
        </p:nvSpPr>
        <p:spPr>
          <a:xfrm>
            <a:off x="3762376" y="3093750"/>
            <a:ext cx="1428750" cy="920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5FFF643-04EC-4B98-ABE9-080C701C0F79}"/>
              </a:ext>
            </a:extLst>
          </p:cNvPr>
          <p:cNvSpPr txBox="1"/>
          <p:nvPr/>
        </p:nvSpPr>
        <p:spPr>
          <a:xfrm>
            <a:off x="3762376" y="4418113"/>
            <a:ext cx="527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227.499</a:t>
            </a:r>
            <a:r>
              <a:rPr lang="pt-BR" dirty="0"/>
              <a:t> propriedades para serem </a:t>
            </a:r>
            <a:r>
              <a:rPr lang="pt-BR" dirty="0" err="1"/>
              <a:t>geolocalizadas</a:t>
            </a:r>
            <a:r>
              <a:rPr lang="pt-BR" dirty="0"/>
              <a:t> até junho de 2020</a:t>
            </a:r>
          </a:p>
        </p:txBody>
      </p:sp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2B3717AA-214E-4D7A-9D1E-240A50481B60}"/>
              </a:ext>
            </a:extLst>
          </p:cNvPr>
          <p:cNvCxnSpPr/>
          <p:nvPr/>
        </p:nvCxnSpPr>
        <p:spPr>
          <a:xfrm>
            <a:off x="2257425" y="4295775"/>
            <a:ext cx="0" cy="1371600"/>
          </a:xfrm>
          <a:prstGeom prst="straightConnector1">
            <a:avLst/>
          </a:prstGeom>
          <a:ln w="349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84C2351-17A9-4600-8D74-C635A6A9F79A}"/>
              </a:ext>
            </a:extLst>
          </p:cNvPr>
          <p:cNvSpPr txBox="1"/>
          <p:nvPr/>
        </p:nvSpPr>
        <p:spPr>
          <a:xfrm>
            <a:off x="904876" y="5809599"/>
            <a:ext cx="3209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Elevado nível de Geolocalizações erradas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09A62512-E3A3-4637-B853-452723ECC562}"/>
              </a:ext>
            </a:extLst>
          </p:cNvPr>
          <p:cNvCxnSpPr/>
          <p:nvPr/>
        </p:nvCxnSpPr>
        <p:spPr>
          <a:xfrm>
            <a:off x="3838575" y="6276975"/>
            <a:ext cx="117157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EAC40F2-1715-4793-93DE-D7EE0DCA8EC7}"/>
              </a:ext>
            </a:extLst>
          </p:cNvPr>
          <p:cNvSpPr txBox="1"/>
          <p:nvPr/>
        </p:nvSpPr>
        <p:spPr>
          <a:xfrm>
            <a:off x="5262562" y="5875977"/>
            <a:ext cx="2728911" cy="646331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Erros de geolocalização seguem aumentando</a:t>
            </a:r>
          </a:p>
        </p:txBody>
      </p:sp>
    </p:spTree>
    <p:extLst>
      <p:ext uri="{BB962C8B-B14F-4D97-AF65-F5344CB8AC3E}">
        <p14:creationId xmlns:p14="http://schemas.microsoft.com/office/powerpoint/2010/main" val="373910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71ADB93-6705-4473-8B89-3AAFB45B7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5" y="39322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800" b="1" dirty="0">
                <a:solidFill>
                  <a:srgbClr val="29972C"/>
                </a:solidFill>
              </a:rPr>
              <a:t>Estratégias Planejadas e em Execução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78379-42C9-40FF-9928-CFC419BD3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5" y="1593379"/>
            <a:ext cx="946589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1. Atualização das normas de abertura de cadastros (2019)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B43937-B098-4599-B4B2-57F1E0BB7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4" y="2464272"/>
            <a:ext cx="925634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2. Recadastramento em nível de Escritório (2020)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9366095-65A5-408B-8E24-97C3B416A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4" y="3273897"/>
            <a:ext cx="925634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3. Acesso à base de dados do CEFIR (2020)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7EC0BD6-2A05-4A1B-937B-FD653DE6C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4" y="4159722"/>
            <a:ext cx="925634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4. Geolocalização durante atividades de rotina (2011)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514064B-EC68-4EF9-971D-9C18C60EA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4" y="5064597"/>
            <a:ext cx="925634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5. Ação de campo específica para Geolocalização (2021)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17343E40-94A9-4C9B-A764-400C19638A3D}"/>
              </a:ext>
            </a:extLst>
          </p:cNvPr>
          <p:cNvSpPr/>
          <p:nvPr/>
        </p:nvSpPr>
        <p:spPr>
          <a:xfrm>
            <a:off x="1100633" y="2394944"/>
            <a:ext cx="1853116" cy="8298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Gerências que não respeitaram a Portaria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AE35FC56-61D8-43B8-B9B0-5CBC0038D8A6}"/>
              </a:ext>
            </a:extLst>
          </p:cNvPr>
          <p:cNvSpPr/>
          <p:nvPr/>
        </p:nvSpPr>
        <p:spPr>
          <a:xfrm>
            <a:off x="2823353" y="2322236"/>
            <a:ext cx="3041285" cy="99216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accent2">
                    <a:lumMod val="75000"/>
                  </a:schemeClr>
                </a:solidFill>
              </a:rPr>
              <a:t>Após a Liberação dos Perfis p/o Recadastramento</a:t>
            </a:r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Escritórios começaram a abrir cadastros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5786DA6-AFCC-420C-A952-DA26C6F1B8FE}"/>
              </a:ext>
            </a:extLst>
          </p:cNvPr>
          <p:cNvSpPr/>
          <p:nvPr/>
        </p:nvSpPr>
        <p:spPr>
          <a:xfrm>
            <a:off x="5438130" y="2415514"/>
            <a:ext cx="2035977" cy="82986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Deficiência ou ausência de acompanhamento dos escritório 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EC71C7EA-4853-4582-B607-9FEEEACD7E99}"/>
              </a:ext>
            </a:extLst>
          </p:cNvPr>
          <p:cNvSpPr/>
          <p:nvPr/>
        </p:nvSpPr>
        <p:spPr>
          <a:xfrm>
            <a:off x="7327107" y="2419804"/>
            <a:ext cx="2431122" cy="90795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Muitos erros de cadastramento, geolocalização e até fraudes cadastrais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3A2D6E06-3977-40DB-B9C3-21CBDE306564}"/>
              </a:ext>
            </a:extLst>
          </p:cNvPr>
          <p:cNvSpPr/>
          <p:nvPr/>
        </p:nvSpPr>
        <p:spPr>
          <a:xfrm rot="1748306">
            <a:off x="7230762" y="2116794"/>
            <a:ext cx="2994090" cy="7902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Muitos erros de lançamento da geolocalização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C7BF97E5-4C89-44AA-93E4-702F50600672}"/>
              </a:ext>
            </a:extLst>
          </p:cNvPr>
          <p:cNvSpPr/>
          <p:nvPr/>
        </p:nvSpPr>
        <p:spPr>
          <a:xfrm rot="1748306">
            <a:off x="7957569" y="3297246"/>
            <a:ext cx="3140110" cy="7902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Ausência ou precariedade na orientação e acompanhamento dos Escritórios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0C39206A-AD10-4E73-8275-75341977FE66}"/>
              </a:ext>
            </a:extLst>
          </p:cNvPr>
          <p:cNvSpPr/>
          <p:nvPr/>
        </p:nvSpPr>
        <p:spPr>
          <a:xfrm rot="1748306">
            <a:off x="8322818" y="4329366"/>
            <a:ext cx="3140110" cy="7902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Ausência de ferramentas para controle e monitoramento da Ação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FEF2B33-5333-4ABB-A9CA-384E2F112A08}"/>
              </a:ext>
            </a:extLst>
          </p:cNvPr>
          <p:cNvSpPr/>
          <p:nvPr/>
        </p:nvSpPr>
        <p:spPr>
          <a:xfrm rot="1748306">
            <a:off x="8631631" y="5198596"/>
            <a:ext cx="2708112" cy="7902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chemeClr val="accent2">
                    <a:lumMod val="75000"/>
                  </a:schemeClr>
                </a:solidFill>
              </a:rPr>
              <a:t>Baixo nível de divulgação, restrito mais aos primeiros meses </a:t>
            </a:r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6264B3DC-2E2D-419A-BFE5-1FE582F74BBC}"/>
              </a:ext>
            </a:extLst>
          </p:cNvPr>
          <p:cNvSpPr/>
          <p:nvPr/>
        </p:nvSpPr>
        <p:spPr>
          <a:xfrm rot="1812861">
            <a:off x="5625072" y="2486811"/>
            <a:ext cx="3025007" cy="11346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/>
              <a:t>Ação de maior efetividade no ano:</a:t>
            </a:r>
          </a:p>
          <a:p>
            <a:pPr algn="ctr"/>
            <a:r>
              <a:rPr lang="pt-BR" sz="1400" b="1" dirty="0"/>
              <a:t>25% </a:t>
            </a:r>
            <a:r>
              <a:rPr lang="pt-BR" sz="1400" b="1" dirty="0">
                <a:sym typeface="Wingdings" panose="05000000000000000000" pitchFamily="2" charset="2"/>
              </a:rPr>
              <a:t> 37,8%</a:t>
            </a:r>
            <a:endParaRPr lang="pt-BR" sz="1400" b="1" dirty="0"/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34E9D05F-BB52-4B82-AFC5-D5869800E76C}"/>
              </a:ext>
            </a:extLst>
          </p:cNvPr>
          <p:cNvSpPr/>
          <p:nvPr/>
        </p:nvSpPr>
        <p:spPr>
          <a:xfrm rot="1812861">
            <a:off x="6134767" y="1881517"/>
            <a:ext cx="3783078" cy="113462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Porém, não concluída por falta de pessoal e concorrência com outras demandas</a:t>
            </a:r>
            <a:endParaRPr lang="pt-B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2F8D85A6-02A5-4266-AE42-EE577A7A009B}"/>
              </a:ext>
            </a:extLst>
          </p:cNvPr>
          <p:cNvSpPr/>
          <p:nvPr/>
        </p:nvSpPr>
        <p:spPr>
          <a:xfrm rot="1879009">
            <a:off x="7404578" y="1875939"/>
            <a:ext cx="3943552" cy="8636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Até o dia 21/12/2020 trabalhamos 57% da base de dados do CEFIR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E2E5EDC8-CE86-4D3D-B207-DB4A6971BB02}"/>
              </a:ext>
            </a:extLst>
          </p:cNvPr>
          <p:cNvSpPr/>
          <p:nvPr/>
        </p:nvSpPr>
        <p:spPr>
          <a:xfrm>
            <a:off x="5488335" y="4036829"/>
            <a:ext cx="6244543" cy="154028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Faltam </a:t>
            </a:r>
            <a:r>
              <a:rPr lang="pt-BR" sz="1400" b="1" dirty="0">
                <a:solidFill>
                  <a:schemeClr val="accent2">
                    <a:lumMod val="75000"/>
                  </a:schemeClr>
                </a:solidFill>
              </a:rPr>
              <a:t>90.141 propriedades 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do CEFIR a trabalhar 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29.577 novas geolocalizações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t-BR" sz="14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Incremento de 8% no índice de </a:t>
            </a:r>
            <a:r>
              <a:rPr lang="pt-BR" sz="1400" dirty="0" err="1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geo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 do Estado</a:t>
            </a:r>
          </a:p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Índice iria para </a:t>
            </a:r>
            <a:r>
              <a:rPr lang="pt-BR" sz="1400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45,8% </a:t>
            </a:r>
            <a:endParaRPr lang="pt-BR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87990582-0023-44D8-A452-7DF3B5D0F8CB}"/>
              </a:ext>
            </a:extLst>
          </p:cNvPr>
          <p:cNvSpPr/>
          <p:nvPr/>
        </p:nvSpPr>
        <p:spPr>
          <a:xfrm>
            <a:off x="141409" y="3297214"/>
            <a:ext cx="10593442" cy="11534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accent2">
                    <a:lumMod val="75000"/>
                  </a:schemeClr>
                </a:solidFill>
              </a:rPr>
              <a:t>Muitas atividades de campo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Vacinações assistidas, Fiscalização de Inadimplentes, Vigilância Ativa para os diversos Programas, Vigilância Passiva, Saneamentos de Focos, Vigilância de </a:t>
            </a:r>
            <a:r>
              <a:rPr lang="pt-BR" sz="1400" dirty="0" err="1">
                <a:solidFill>
                  <a:schemeClr val="accent2">
                    <a:lumMod val="75000"/>
                  </a:schemeClr>
                </a:solidFill>
              </a:rPr>
              <a:t>Perifoco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 e de Vínculos, Sorologias...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F7C51D64-1C14-43BE-84A4-E2364D307A91}"/>
              </a:ext>
            </a:extLst>
          </p:cNvPr>
          <p:cNvSpPr/>
          <p:nvPr/>
        </p:nvSpPr>
        <p:spPr>
          <a:xfrm>
            <a:off x="459122" y="5105345"/>
            <a:ext cx="10467974" cy="103322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chemeClr val="accent2">
                    <a:lumMod val="75000"/>
                  </a:schemeClr>
                </a:solidFill>
              </a:rPr>
              <a:t>Mas parte desses dados não é aproveitada para alimentar o Sistema. </a:t>
            </a:r>
          </a:p>
          <a:p>
            <a:pPr algn="ctr"/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Ficam arquivadas nas Gerências e </a:t>
            </a:r>
            <a:r>
              <a:rPr lang="pt-BR" sz="1400" dirty="0" err="1">
                <a:solidFill>
                  <a:schemeClr val="accent2">
                    <a:lumMod val="75000"/>
                  </a:schemeClr>
                </a:solidFill>
              </a:rPr>
              <a:t>UVLs</a:t>
            </a:r>
            <a:r>
              <a:rPr lang="pt-BR" sz="1400" dirty="0">
                <a:solidFill>
                  <a:schemeClr val="accent2">
                    <a:lumMod val="75000"/>
                  </a:schemeClr>
                </a:solidFill>
              </a:rPr>
              <a:t> ou nem isso.</a:t>
            </a:r>
          </a:p>
          <a:p>
            <a:pPr algn="ctr"/>
            <a:r>
              <a:rPr lang="pt-BR" sz="1400" b="1" dirty="0">
                <a:solidFill>
                  <a:schemeClr val="accent2">
                    <a:lumMod val="75000"/>
                  </a:schemeClr>
                </a:solidFill>
              </a:rPr>
              <a:t>No nível Central, os Programas Sanitários também não acompanham esse retorno!</a:t>
            </a:r>
            <a:endParaRPr lang="pt-BR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2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74CEBDB-400F-4ED9-ABAE-CA52B699A7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5" y="39322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800" b="1" dirty="0">
                <a:solidFill>
                  <a:srgbClr val="29972C"/>
                </a:solidFill>
              </a:rPr>
              <a:t>Algumas medidas já demandadas às Gerências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B9DB3F-CA1D-4BF4-8CA3-AF3C7A0A8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385" y="1593379"/>
            <a:ext cx="946589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1. Apoio ao lançamento dos dados do CEFIR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9856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F955BC5-FB0C-4857-B4E7-E17118070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85" y="707554"/>
            <a:ext cx="946589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2. Supervisão dos Escritórios quanto ao Recadastramento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5AEF222-8A28-4888-949F-C3FCB42E1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089" y="1850554"/>
            <a:ext cx="8798981" cy="4248150"/>
          </a:xfrm>
          <a:prstGeom prst="rect">
            <a:avLst/>
          </a:prstGeom>
        </p:spPr>
      </p:pic>
      <p:sp>
        <p:nvSpPr>
          <p:cNvPr id="10" name="Elipse 9">
            <a:extLst>
              <a:ext uri="{FF2B5EF4-FFF2-40B4-BE49-F238E27FC236}">
                <a16:creationId xmlns:a16="http://schemas.microsoft.com/office/drawing/2014/main" id="{8377DFFB-547F-4144-AF10-8340C6F2A328}"/>
              </a:ext>
            </a:extLst>
          </p:cNvPr>
          <p:cNvSpPr/>
          <p:nvPr/>
        </p:nvSpPr>
        <p:spPr>
          <a:xfrm rot="1181498">
            <a:off x="8873928" y="1755502"/>
            <a:ext cx="3347124" cy="114300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Evitar e corrigir os erros de lançamento do </a:t>
            </a:r>
            <a:r>
              <a:rPr lang="pt-BR" dirty="0" err="1">
                <a:solidFill>
                  <a:schemeClr val="bg1"/>
                </a:solidFill>
              </a:rPr>
              <a:t>Geo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F7389D2-6D30-4D3C-A336-6D46DADF03D1}"/>
              </a:ext>
            </a:extLst>
          </p:cNvPr>
          <p:cNvSpPr/>
          <p:nvPr/>
        </p:nvSpPr>
        <p:spPr>
          <a:xfrm rot="1181498">
            <a:off x="8680938" y="2973109"/>
            <a:ext cx="3545927" cy="114300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Controlar os Perfis Autorizados a abrirem novos cadastros</a:t>
            </a:r>
          </a:p>
        </p:txBody>
      </p:sp>
    </p:spTree>
    <p:extLst>
      <p:ext uri="{BB962C8B-B14F-4D97-AF65-F5344CB8AC3E}">
        <p14:creationId xmlns:p14="http://schemas.microsoft.com/office/powerpoint/2010/main" val="154929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0625D54-1AAD-4B75-A681-D0A31322F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5" y="212254"/>
            <a:ext cx="98659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3. Atualização cadastral com base na revisão dos Termos de Vigilância, </a:t>
            </a:r>
            <a:r>
              <a:rPr lang="pt-BR" sz="2600" dirty="0" err="1">
                <a:solidFill>
                  <a:schemeClr val="accent2">
                    <a:lumMod val="75000"/>
                  </a:schemeClr>
                </a:solidFill>
              </a:rPr>
              <a:t>Form-in’s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 e Formulários de Estudos Epidemiológicos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AB8E116-D9AE-465A-A263-4BEAA22C7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514475"/>
            <a:ext cx="996315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32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1795D7DC-71A8-417B-BC84-6A605CC4E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5" y="212254"/>
            <a:ext cx="986594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3. Atualização cadastral com base na revisão dos Termos de Vigilância, </a:t>
            </a:r>
            <a:r>
              <a:rPr lang="pt-BR" sz="2600" dirty="0" err="1">
                <a:solidFill>
                  <a:schemeClr val="accent2">
                    <a:lumMod val="75000"/>
                  </a:schemeClr>
                </a:solidFill>
              </a:rPr>
              <a:t>Form-in’s</a:t>
            </a:r>
            <a:r>
              <a:rPr lang="pt-BR" sz="2600" dirty="0">
                <a:solidFill>
                  <a:schemeClr val="accent2">
                    <a:lumMod val="75000"/>
                  </a:schemeClr>
                </a:solidFill>
              </a:rPr>
              <a:t> e Formulários de Estudos Epidemiológicos</a:t>
            </a:r>
            <a:endParaRPr kumimoji="0" lang="pt-BR" sz="2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52A645-6B3B-4507-A2D0-40AE45F55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60" y="1517179"/>
            <a:ext cx="9349631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pt-BR" sz="2600" b="1" dirty="0">
                <a:solidFill>
                  <a:schemeClr val="accent2">
                    <a:lumMod val="75000"/>
                  </a:schemeClr>
                </a:solidFill>
              </a:rPr>
              <a:t>Gerências que responderam:</a:t>
            </a:r>
            <a:endParaRPr kumimoji="0" lang="pt-BR" sz="26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27F7C0F-23AB-4D9D-AFA6-D2BA110CD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6" y="2507779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Piemonte Norte do Itapicuru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84C6177-7034-4495-814E-C7F537365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1" y="2488729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Informou responsável e concluiu  sua revisão e atualizações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5B4F7A7-EEB6-4B55-8DB1-5E9B9712A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6" y="3803179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Bacia do Paramirim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568E3BC9-0206-4A6B-8D48-C2DEA88C4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36" y="4352925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Irecê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E2D9C34-CCB7-4F4C-BBA8-8D63BF63B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5" y="4876800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Sertão produtivo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EC967748-E20C-4DD0-99F3-A878505BC248}"/>
              </a:ext>
            </a:extLst>
          </p:cNvPr>
          <p:cNvSpPr/>
          <p:nvPr/>
        </p:nvSpPr>
        <p:spPr>
          <a:xfrm>
            <a:off x="4867275" y="2488728"/>
            <a:ext cx="209550" cy="79057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2622994C-13FE-42F2-B779-B3D08155E0E2}"/>
              </a:ext>
            </a:extLst>
          </p:cNvPr>
          <p:cNvSpPr/>
          <p:nvPr/>
        </p:nvSpPr>
        <p:spPr>
          <a:xfrm>
            <a:off x="4038599" y="3803179"/>
            <a:ext cx="266701" cy="1883246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7709F2BD-902D-4918-9EA5-D7317EC5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8176" y="4327055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Informaram o responsável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C38877BF-B19D-4094-B4B3-3AAFED042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85" y="5934075"/>
            <a:ext cx="4855790" cy="711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Metropolitana de Salvador</a:t>
            </a:r>
            <a:endParaRPr kumimoji="0" lang="pt-BR" sz="2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13235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1428</TotalTime>
  <Words>767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Lemos Maia Neto</dc:creator>
  <cp:lastModifiedBy>Antonio Lemos Maia Neto</cp:lastModifiedBy>
  <cp:revision>42</cp:revision>
  <dcterms:created xsi:type="dcterms:W3CDTF">2020-12-21T19:34:16Z</dcterms:created>
  <dcterms:modified xsi:type="dcterms:W3CDTF">2020-12-23T12:07:08Z</dcterms:modified>
</cp:coreProperties>
</file>