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4" r:id="rId10"/>
    <p:sldId id="280" r:id="rId11"/>
    <p:sldId id="265" r:id="rId12"/>
    <p:sldId id="284" r:id="rId13"/>
    <p:sldId id="285" r:id="rId14"/>
    <p:sldId id="279" r:id="rId15"/>
    <p:sldId id="282" r:id="rId16"/>
    <p:sldId id="269" r:id="rId17"/>
    <p:sldId id="273" r:id="rId18"/>
    <p:sldId id="274" r:id="rId19"/>
    <p:sldId id="275" r:id="rId20"/>
    <p:sldId id="270" r:id="rId21"/>
    <p:sldId id="271" r:id="rId22"/>
    <p:sldId id="26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" initials="a" lastIdx="0" clrIdx="0">
    <p:extLst>
      <p:ext uri="{19B8F6BF-5375-455C-9EA6-DF929625EA0E}">
        <p15:presenceInfo xmlns:p15="http://schemas.microsoft.com/office/powerpoint/2012/main" userId="S-1-5-21-4194298645-2836805567-505162089-1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BAAD8-B5D9-428B-A9C7-40E92C213C5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FAF7-2FF3-4C9D-AC6D-8B94E50A1B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5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FAF7-2FF3-4C9D-AC6D-8B94E50A1BA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FAF7-2FF3-4C9D-AC6D-8B94E50A1BA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7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FAF7-2FF3-4C9D-AC6D-8B94E50A1BA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2BE111-002E-3294-6320-326965461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2039C8A-4511-CE83-489E-4177282CE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0489D2-C4BA-381F-4457-B9F2250D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ED0288-C79E-4561-5F98-B8FF96AB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A657D9-EB8D-36B5-3196-B1C03934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EAE085-F409-1FA3-8D0A-17E33E56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11CD608-7946-2F03-3DDC-19975F76C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35E6E37-F9E0-AF2C-3F9B-73D10F12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323C14-59D0-3FEA-5552-9B62F090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FFBD5E-C6FD-514F-A256-70A4C1EE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18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498AEF5-6363-6F7B-CF72-35AF95545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0C24602-3B13-B952-3FB0-FB87CD557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9B1E15-3EAF-378D-C2B2-5EDD969E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040B566-AFA6-61B4-0E59-B48F9FF3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205477-DE12-863C-6924-81EEC5AA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19491F-F15D-B54B-41C7-115DADD1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87C7F4F-95E1-D0C2-C4E3-F152AD6C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5109D1-2C1F-655B-941A-FD013FCC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D9AFA19-C69F-F060-C25D-333B7E40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2C1E25-9993-F138-2448-D88D26AF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037FC-2459-FF78-5BBA-0363B66F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6612C1F-C711-2C2D-0D62-C5174B99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B88FA92-F999-5BBC-E1A0-181CA975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DBE6AE-C81B-CEF0-04B4-90CF7A1E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3942B6-B261-6990-95F1-3AF0DF7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799EF4-039E-87C1-D090-D7E4F2A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8609CE-136F-7E29-0AB3-0C9B52377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CA53EC6-B32F-35A9-0464-5CAF37B53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02E016E-A07B-EAB6-B867-0B98E4E3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35A7C9A-E17B-3E19-1CED-7BF5EF2C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9EA402B-3217-C772-F17D-F511E93C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879D69-814A-5408-1268-12D9A56A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4DE8291-5A75-A4EF-5E39-4195CC74A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9BE534A-D203-2C09-56D3-97E492CDB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26B47E7-0EED-3DD6-A50B-65B9FC21E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B7383D8-6E74-B1F9-260E-B70F10F47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5834C3B-9F2A-B3FF-F1F6-1CC16747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BF0AD56-9E64-F89E-D356-6B724AF0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A130977-5AEA-0B99-D37C-B2B3A6C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98700B-1246-A598-9CBD-4D2E3393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8A83CBE-59DA-D205-60E0-5BBEFB4E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26FD0D9-BDE9-A954-567F-4712CE7E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2C0C027-19E3-9B50-787B-9CF613EF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2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55D96A8-3715-5AE5-391D-1A6DC1AD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5BF7F3C-662C-15C1-C55B-574CB0CF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D8D9FD9-C2D0-CBF2-A801-DDEA9950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53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FB09C1-BCFB-174C-BF07-5100F355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08814C-D710-0F94-F4A1-FF660A4C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F5E1800-7D3C-59BF-DFC6-E9CA1A837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FA9BCC-87A1-C291-74ED-C33A6F6C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81765AC-CD97-907A-B49A-0C10BBA7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7ECDC3-7E16-E28F-1C2D-CA780C78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33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DB956-3181-BB48-65AA-65D3A7B0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C116DF8-E1DD-F8A4-E0F2-48200C3A4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3AC28C0-CEF7-B502-EAB8-66B0A5720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C74FB22-34FE-9524-C490-44C616F6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D48AA85-119A-1686-56DD-D42A3E02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7682C1-6512-9F3D-65F5-7D7BB332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59B4D83-88AE-9928-2DA5-05E7D54D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BA2905B-71B8-B112-2D2B-B2533875C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4EBD06B-3E77-D110-A9B6-FAB89CBC3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1BBE1-D6CC-460B-A253-DF20CDCE9979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707D6B-1D23-BC4D-71B9-8B8DD3A76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AB0706-53C8-6764-3E5D-E40323CC0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8A3DF-8D89-4C16-9C50-66F80A93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2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dab.ipeweb.tech/defesa-sanitaria-animal/declaracao-brucelos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FAD6D87-3F31-3140-053D-50CEDDA68645}"/>
              </a:ext>
            </a:extLst>
          </p:cNvPr>
          <p:cNvPicPr/>
          <p:nvPr/>
        </p:nvPicPr>
        <p:blipFill>
          <a:blip r:embed="rId3" cstate="print"/>
          <a:srcRect l="20482" t="13379" r="21687" b="12296"/>
          <a:stretch>
            <a:fillRect/>
          </a:stretch>
        </p:blipFill>
        <p:spPr bwMode="auto">
          <a:xfrm>
            <a:off x="4114581" y="639096"/>
            <a:ext cx="1017261" cy="1073776"/>
          </a:xfrm>
          <a:prstGeom prst="rect">
            <a:avLst/>
          </a:prstGeom>
          <a:noFill/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xmlns="" id="{B4C978B5-78AC-2989-CB41-38F0EBD30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37112"/>
              </p:ext>
            </p:extLst>
          </p:nvPr>
        </p:nvGraphicFramePr>
        <p:xfrm>
          <a:off x="5936556" y="810652"/>
          <a:ext cx="1757016" cy="79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556" y="810652"/>
                        <a:ext cx="1757016" cy="790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F1E46BA-AF21-70EE-7EFC-B75A7DAE4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103" y="1870393"/>
            <a:ext cx="5542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Núcleo de Suporte ao Cadastro Pecuário NSCP - DDSA</a:t>
            </a:r>
            <a:endParaRPr kumimoji="0" lang="pt-BR" sz="120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98676C-3CCF-117A-F611-FE3850AA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015" y="2208326"/>
            <a:ext cx="6131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Procedimento Operacional Padrão – POP n° 11 (Atualização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2)</a:t>
            </a:r>
            <a:endParaRPr kumimoji="0" lang="pt-BR" sz="160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F80A2398-E789-3427-D199-279D542B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835" y="3443141"/>
            <a:ext cx="6598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Como realizar a declaração de rebanhos no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SIDAB </a:t>
            </a:r>
            <a:endParaRPr kumimoji="0" lang="pt-BR" sz="220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D29296C6-E046-09F9-3B50-E637CE6B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547" y="5660729"/>
            <a:ext cx="5542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Salvador, </a:t>
            </a:r>
            <a:r>
              <a:rPr lang="pt-BR" sz="12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04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de </a:t>
            </a:r>
            <a:r>
              <a:rPr lang="pt-BR" sz="12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Julho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de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2025</a:t>
            </a:r>
            <a:endParaRPr kumimoji="0" lang="pt-BR" sz="120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DE2C9AB-C6C7-B479-6479-771F0D8C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269"/>
            <a:ext cx="12192000" cy="59249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B4A18F8-FE35-9B82-EA1E-B4E6B4129203}"/>
              </a:ext>
            </a:extLst>
          </p:cNvPr>
          <p:cNvSpPr/>
          <p:nvPr/>
        </p:nvSpPr>
        <p:spPr>
          <a:xfrm>
            <a:off x="201562" y="0"/>
            <a:ext cx="11788876" cy="89626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9. Quando a geolocalização acusar que o município de localização da propriedade está errado, será necessário sair da Atualização Cadastral e seguir os passos descritos abaixo: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BCDCD60-CE61-80AD-DC04-145F636819AD}"/>
              </a:ext>
            </a:extLst>
          </p:cNvPr>
          <p:cNvSpPr/>
          <p:nvPr/>
        </p:nvSpPr>
        <p:spPr>
          <a:xfrm>
            <a:off x="544286" y="2928257"/>
            <a:ext cx="10688481" cy="123624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1. Realizar um novo cadastro da mesma propriedade, desta vez com o município indicado pela geolocalização;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2. Incluir a exploração pecuária e os animais nesse novo cadastro via movimentação – inclusão de saldo inicial;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3. Zerar os animais do cadastro anterior;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4. Inativar o cadastro anterior, justificado por necessidade de correção do município informado;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5. Retornar à Atualização Cadastral e seguir o sequencial do procedimento.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83987AF4-EC24-99EF-A3E5-24D80317910E}"/>
              </a:ext>
            </a:extLst>
          </p:cNvPr>
          <p:cNvSpPr/>
          <p:nvPr/>
        </p:nvSpPr>
        <p:spPr>
          <a:xfrm rot="7887868">
            <a:off x="7850316" y="5343083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73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CC2DBE-A2BF-E7F7-18A6-9D0ADDEC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7F2503D-4011-204E-001E-BF50E0AD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373"/>
            <a:ext cx="12192000" cy="522325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9497549-5FC0-5957-F747-DA46CA242D03}"/>
              </a:ext>
            </a:extLst>
          </p:cNvPr>
          <p:cNvSpPr/>
          <p:nvPr/>
        </p:nvSpPr>
        <p:spPr>
          <a:xfrm>
            <a:off x="201562" y="0"/>
            <a:ext cx="11788876" cy="89626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10. Lançar os bovinos e/ou bubalinos que morreram desde a última declaração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3C7FE5B2-04E6-E812-3125-F3382EE2BB6F}"/>
              </a:ext>
            </a:extLst>
          </p:cNvPr>
          <p:cNvSpPr/>
          <p:nvPr/>
        </p:nvSpPr>
        <p:spPr>
          <a:xfrm rot="14129123">
            <a:off x="800655" y="3079713"/>
            <a:ext cx="381568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B07CE3F-0D31-B10E-C976-7CD59AE58563}"/>
              </a:ext>
            </a:extLst>
          </p:cNvPr>
          <p:cNvSpPr/>
          <p:nvPr/>
        </p:nvSpPr>
        <p:spPr>
          <a:xfrm>
            <a:off x="437592" y="3685291"/>
            <a:ext cx="4502156" cy="46926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Preencher esses campos apenas com os animais que morreram.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90A3980-0D81-286B-6AAC-B099A413993D}"/>
              </a:ext>
            </a:extLst>
          </p:cNvPr>
          <p:cNvSpPr/>
          <p:nvPr/>
        </p:nvSpPr>
        <p:spPr>
          <a:xfrm>
            <a:off x="6730611" y="3695231"/>
            <a:ext cx="4502156" cy="46926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Nesse exemplo, lançamos a morte de apenas dois bovinos machos acima de 36 meses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xmlns="" id="{34515DC4-50BB-8A68-C8DC-34EB4D9559F1}"/>
              </a:ext>
            </a:extLst>
          </p:cNvPr>
          <p:cNvSpPr/>
          <p:nvPr/>
        </p:nvSpPr>
        <p:spPr>
          <a:xfrm rot="10800000">
            <a:off x="9571382" y="3264956"/>
            <a:ext cx="261194" cy="32808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5124525-90AE-3723-1847-0C365135BB03}"/>
              </a:ext>
            </a:extLst>
          </p:cNvPr>
          <p:cNvSpPr/>
          <p:nvPr/>
        </p:nvSpPr>
        <p:spPr>
          <a:xfrm>
            <a:off x="6096000" y="5447504"/>
            <a:ext cx="404495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Após lançar os animais mortos, clicar em PRÓXIMO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xmlns="" id="{829D982F-51EE-21F3-949B-4350B44F0712}"/>
              </a:ext>
            </a:extLst>
          </p:cNvPr>
          <p:cNvSpPr/>
          <p:nvPr/>
        </p:nvSpPr>
        <p:spPr>
          <a:xfrm rot="16200000">
            <a:off x="10349380" y="5348111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84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061795" y="1274908"/>
            <a:ext cx="14292000" cy="5700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16524" y="404442"/>
            <a:ext cx="116234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11-Inserir somente os animais nascidos na categoria de 0 a 12 meses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9413339">
            <a:off x="-175846" y="4783015"/>
            <a:ext cx="650631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712176" y="5416062"/>
            <a:ext cx="29738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/>
              <a:t>Preencher esses campos apenas </a:t>
            </a:r>
          </a:p>
          <a:p>
            <a:r>
              <a:rPr lang="pt-BR" sz="1200" dirty="0" smtClean="0"/>
              <a:t>com os animais que nasceram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43801" y="6330456"/>
            <a:ext cx="381065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/>
              <a:t>Após o preenchimento, clicar em PRÓXIMO</a:t>
            </a:r>
            <a:endParaRPr lang="pt-BR" sz="1200" dirty="0"/>
          </a:p>
        </p:txBody>
      </p:sp>
      <p:sp>
        <p:nvSpPr>
          <p:cNvPr id="8" name="Seta para a direita 7"/>
          <p:cNvSpPr/>
          <p:nvPr/>
        </p:nvSpPr>
        <p:spPr>
          <a:xfrm>
            <a:off x="11553092" y="6400800"/>
            <a:ext cx="386862" cy="2066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7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1223" y="861645"/>
            <a:ext cx="14138030" cy="54072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380" y="175812"/>
            <a:ext cx="11808975" cy="9144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3261938" y="5240218"/>
            <a:ext cx="119987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O campo “EXISTENTES” vem em branco para ser preenchido. Ajuste o rebanho existente em todas as faixas etárias,</a:t>
            </a:r>
          </a:p>
          <a:p>
            <a:r>
              <a:rPr lang="pt-BR" sz="1400" dirty="0" smtClean="0"/>
              <a:t> alterando os quantitativos de animais que evoluíram de faixa etária, conforme declaração do produtor.</a:t>
            </a:r>
            <a:endParaRPr lang="pt-BR" sz="1400" dirty="0"/>
          </a:p>
        </p:txBody>
      </p:sp>
      <p:sp>
        <p:nvSpPr>
          <p:cNvPr id="5" name="Seta para a direita 4"/>
          <p:cNvSpPr/>
          <p:nvPr/>
        </p:nvSpPr>
        <p:spPr>
          <a:xfrm rot="19856159">
            <a:off x="-3367454" y="4721469"/>
            <a:ext cx="464074" cy="2461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90102" y="5875328"/>
            <a:ext cx="11193226" cy="8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CD4F52-69EF-47C2-BF28-0DA554AA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0A9CF40-1938-27EF-695A-BBC9C690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863"/>
            <a:ext cx="12192000" cy="5250273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xmlns="" id="{D2829203-4E0E-6BE3-DCDE-6ACFA7A48CA6}"/>
              </a:ext>
            </a:extLst>
          </p:cNvPr>
          <p:cNvSpPr/>
          <p:nvPr/>
        </p:nvSpPr>
        <p:spPr>
          <a:xfrm rot="2916495">
            <a:off x="1811719" y="4006454"/>
            <a:ext cx="381568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A4BC02B-58E5-B3C3-B48C-D89811FDC570}"/>
              </a:ext>
            </a:extLst>
          </p:cNvPr>
          <p:cNvSpPr/>
          <p:nvPr/>
        </p:nvSpPr>
        <p:spPr>
          <a:xfrm>
            <a:off x="201562" y="188841"/>
            <a:ext cx="11788876" cy="89626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13. </a:t>
            </a:r>
            <a:r>
              <a:rPr lang="pt-BR" dirty="0">
                <a:solidFill>
                  <a:schemeClr val="tx1"/>
                </a:solidFill>
              </a:rPr>
              <a:t>Após completar os campos de bovinos e/ou bubalinos existentes, selecionar a opção tipo e informar a data da atualização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xmlns="" id="{D85AF068-B70E-970B-E6CF-9A9642DC8AD2}"/>
              </a:ext>
            </a:extLst>
          </p:cNvPr>
          <p:cNvSpPr/>
          <p:nvPr/>
        </p:nvSpPr>
        <p:spPr>
          <a:xfrm rot="2916495">
            <a:off x="5420751" y="4006454"/>
            <a:ext cx="381568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8DAEA66D-123A-AE83-49AD-67C9B45F3756}"/>
              </a:ext>
            </a:extLst>
          </p:cNvPr>
          <p:cNvSpPr/>
          <p:nvPr/>
        </p:nvSpPr>
        <p:spPr>
          <a:xfrm rot="5400000">
            <a:off x="1394212" y="4996245"/>
            <a:ext cx="336317" cy="53285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0715CAF-D456-E165-1EB7-88E479E03D9D}"/>
              </a:ext>
            </a:extLst>
          </p:cNvPr>
          <p:cNvSpPr/>
          <p:nvPr/>
        </p:nvSpPr>
        <p:spPr>
          <a:xfrm>
            <a:off x="1940593" y="5007471"/>
            <a:ext cx="2681650" cy="51040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Aqui pode ser registrada alguma observação referente à declaração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0C22B4E-9E23-C4BE-AFB8-7191B944E437}"/>
              </a:ext>
            </a:extLst>
          </p:cNvPr>
          <p:cNvSpPr/>
          <p:nvPr/>
        </p:nvSpPr>
        <p:spPr>
          <a:xfrm>
            <a:off x="7562918" y="4720890"/>
            <a:ext cx="348271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O campo tipo de documentos não é obrigatório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xmlns="" id="{60241142-2ED7-94EB-9D77-A0CFEF0B66FC}"/>
              </a:ext>
            </a:extLst>
          </p:cNvPr>
          <p:cNvSpPr/>
          <p:nvPr/>
        </p:nvSpPr>
        <p:spPr>
          <a:xfrm>
            <a:off x="11639513" y="6054136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306CACB-1185-C04F-BF08-4FEC03FDA85B}"/>
              </a:ext>
            </a:extLst>
          </p:cNvPr>
          <p:cNvSpPr/>
          <p:nvPr/>
        </p:nvSpPr>
        <p:spPr>
          <a:xfrm>
            <a:off x="8598587" y="5529784"/>
            <a:ext cx="348271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Descer a barra de rolagem lateral</a:t>
            </a:r>
          </a:p>
        </p:txBody>
      </p:sp>
    </p:spTree>
    <p:extLst>
      <p:ext uri="{BB962C8B-B14F-4D97-AF65-F5344CB8AC3E}">
        <p14:creationId xmlns:p14="http://schemas.microsoft.com/office/powerpoint/2010/main" val="66170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FC2E7F6-2654-D06C-FE1C-E03EBB7D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816"/>
            <a:ext cx="12192000" cy="522036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672713D-CC10-7AAE-719C-C8419304E581}"/>
              </a:ext>
            </a:extLst>
          </p:cNvPr>
          <p:cNvSpPr/>
          <p:nvPr/>
        </p:nvSpPr>
        <p:spPr>
          <a:xfrm>
            <a:off x="201562" y="188841"/>
            <a:ext cx="11788876" cy="89626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14. </a:t>
            </a:r>
            <a:r>
              <a:rPr lang="pt-BR" dirty="0">
                <a:solidFill>
                  <a:schemeClr val="tx1"/>
                </a:solidFill>
              </a:rPr>
              <a:t>Distribuir as bezerras existentes de 0 a 12 meses nas faixas etárias de controle da vacinação contra Brucelose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2D529EE-C0EB-5356-089A-A53FD6E42044}"/>
              </a:ext>
            </a:extLst>
          </p:cNvPr>
          <p:cNvSpPr/>
          <p:nvPr/>
        </p:nvSpPr>
        <p:spPr>
          <a:xfrm>
            <a:off x="7918100" y="5419904"/>
            <a:ext cx="2445769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Em seguida clicar em PRÓXIMO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xmlns="" id="{76CEE054-3E83-AA7E-2D3E-6D0E74BAE4B2}"/>
              </a:ext>
            </a:extLst>
          </p:cNvPr>
          <p:cNvSpPr/>
          <p:nvPr/>
        </p:nvSpPr>
        <p:spPr>
          <a:xfrm rot="16200000">
            <a:off x="10572294" y="5320511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8E52EC95-7EE5-5D44-A0B1-D8133E3FCD50}"/>
              </a:ext>
            </a:extLst>
          </p:cNvPr>
          <p:cNvSpPr/>
          <p:nvPr/>
        </p:nvSpPr>
        <p:spPr>
          <a:xfrm>
            <a:off x="1591998" y="2782672"/>
            <a:ext cx="1292716" cy="140425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CA3D1A40-7C42-8A12-4E28-E535DC3FD959}"/>
              </a:ext>
            </a:extLst>
          </p:cNvPr>
          <p:cNvSpPr/>
          <p:nvPr/>
        </p:nvSpPr>
        <p:spPr>
          <a:xfrm>
            <a:off x="201562" y="4091102"/>
            <a:ext cx="11631209" cy="1188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51CB32D-ED1E-35C4-1951-A69564D92706}"/>
              </a:ext>
            </a:extLst>
          </p:cNvPr>
          <p:cNvSpPr/>
          <p:nvPr/>
        </p:nvSpPr>
        <p:spPr>
          <a:xfrm>
            <a:off x="245100" y="5366079"/>
            <a:ext cx="6983014" cy="67310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Esse campo atualmente não faz nenhum vínculo com a emissão de GTA, nem com a vacinação contra Brucelose. Todavia, segundo o desenvolvedor do </a:t>
            </a:r>
            <a:r>
              <a:rPr lang="pt-BR" sz="1200" dirty="0" err="1">
                <a:solidFill>
                  <a:schemeClr val="tx1"/>
                </a:solidFill>
              </a:rPr>
              <a:t>Sidab</a:t>
            </a:r>
            <a:r>
              <a:rPr lang="pt-BR" sz="1200" dirty="0">
                <a:solidFill>
                  <a:schemeClr val="tx1"/>
                </a:solidFill>
              </a:rPr>
              <a:t> esse vínculo será ativado posteriormente, daí a necessidade de preenchimento desses campos.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4DAF4BDF-E5A6-1087-C818-7047DF3DCD87}"/>
              </a:ext>
            </a:extLst>
          </p:cNvPr>
          <p:cNvSpPr/>
          <p:nvPr/>
        </p:nvSpPr>
        <p:spPr>
          <a:xfrm>
            <a:off x="245099" y="6134190"/>
            <a:ext cx="8093357" cy="67310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Para desbloquear a emissão de GTA cuja exploração possua bezerras apenas de 0 a 2 meses, acessar DEFESA ANIMAL </a:t>
            </a:r>
            <a:r>
              <a:rPr lang="pt-BR" sz="1200" dirty="0">
                <a:solidFill>
                  <a:schemeClr val="tx1"/>
                </a:solidFill>
                <a:sym typeface="Wingdings" panose="05000000000000000000" pitchFamily="2" charset="2"/>
              </a:rPr>
              <a:t> SERVIÇOS  CADASTRO  </a:t>
            </a:r>
            <a:r>
              <a:rPr lang="pt-BR" sz="1200" b="0" i="0" u="none" strike="noStrike" dirty="0">
                <a:solidFill>
                  <a:srgbClr val="424242"/>
                </a:solidFill>
                <a:effectLst/>
                <a:latin typeface="Arial" panose="020B0604020202020204" pitchFamily="34" charset="0"/>
                <a:hlinkClick r:id="rId3"/>
              </a:rPr>
              <a:t> Declaração de animais que não se encontram em idade vacinal para BRUCELOSE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9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DFA359-5529-8442-99DD-8A2A9218A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358300D-A6BA-A0EF-300E-CE0FC327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441"/>
            <a:ext cx="12192000" cy="567311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23EE5AA-A49F-DF7C-FE7E-E8FA1388EA74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15. </a:t>
            </a:r>
            <a:r>
              <a:rPr lang="pt-BR" dirty="0">
                <a:solidFill>
                  <a:schemeClr val="tx1"/>
                </a:solidFill>
              </a:rPr>
              <a:t>Tela para declaração de vacinação contra Raiva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8000632-A552-2156-6366-1F16E31C3169}"/>
              </a:ext>
            </a:extLst>
          </p:cNvPr>
          <p:cNvSpPr/>
          <p:nvPr/>
        </p:nvSpPr>
        <p:spPr>
          <a:xfrm>
            <a:off x="3336051" y="5704690"/>
            <a:ext cx="6643602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Não havendo vacinação contra Raiva para declarar, clicar direto no item PRÓXIMO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904803E7-CDE7-72E9-30D4-E0DE71CEAB20}"/>
              </a:ext>
            </a:extLst>
          </p:cNvPr>
          <p:cNvSpPr/>
          <p:nvPr/>
        </p:nvSpPr>
        <p:spPr>
          <a:xfrm rot="16200000">
            <a:off x="10351230" y="5826481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56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525806-E056-1274-88E2-C5F040CB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1013B6-2944-3F53-60F8-28230F663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519"/>
            <a:ext cx="12192000" cy="51789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17182E-8648-BD67-5101-7E8BCA7C855A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16. </a:t>
            </a:r>
            <a:r>
              <a:rPr lang="pt-BR" dirty="0">
                <a:solidFill>
                  <a:schemeClr val="tx1"/>
                </a:solidFill>
              </a:rPr>
              <a:t>Declarar as demais espécies de interesse à Defesa Sanitária Animal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214A920-0E66-83E1-4CA6-F7253B14A905}"/>
              </a:ext>
            </a:extLst>
          </p:cNvPr>
          <p:cNvSpPr/>
          <p:nvPr/>
        </p:nvSpPr>
        <p:spPr>
          <a:xfrm>
            <a:off x="341642" y="2491991"/>
            <a:ext cx="8340158" cy="48232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No início dessa tela, o sistema apresenta os saldos atuais das outras espécies cadastrados na exploração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1A18B23F-255E-ABB4-B2DF-D1B737A15659}"/>
              </a:ext>
            </a:extLst>
          </p:cNvPr>
          <p:cNvSpPr/>
          <p:nvPr/>
        </p:nvSpPr>
        <p:spPr>
          <a:xfrm rot="2931243">
            <a:off x="6101963" y="2843309"/>
            <a:ext cx="404399" cy="55501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F6728D5-2A13-CDA3-566E-C00B83B16336}"/>
              </a:ext>
            </a:extLst>
          </p:cNvPr>
          <p:cNvSpPr/>
          <p:nvPr/>
        </p:nvSpPr>
        <p:spPr>
          <a:xfrm>
            <a:off x="9124334" y="3624990"/>
            <a:ext cx="2240375" cy="94700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Utilizar a barra de rolagem lateral para visualizar os campos de atualização a serem preenchidos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5A046366-212A-ADE7-6B3B-67089096EC0B}"/>
              </a:ext>
            </a:extLst>
          </p:cNvPr>
          <p:cNvSpPr/>
          <p:nvPr/>
        </p:nvSpPr>
        <p:spPr>
          <a:xfrm>
            <a:off x="11566272" y="3338785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D237645C-939E-5EF5-8824-6157D377B700}"/>
              </a:ext>
            </a:extLst>
          </p:cNvPr>
          <p:cNvSpPr/>
          <p:nvPr/>
        </p:nvSpPr>
        <p:spPr>
          <a:xfrm>
            <a:off x="9599089" y="5732274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5500034-1909-127F-2E53-531F8CB5BBF7}"/>
              </a:ext>
            </a:extLst>
          </p:cNvPr>
          <p:cNvSpPr/>
          <p:nvPr/>
        </p:nvSpPr>
        <p:spPr>
          <a:xfrm>
            <a:off x="341642" y="4943799"/>
            <a:ext cx="4976725" cy="48232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Nesse exemplo, o produtor possuía saldo de suínos, caprinos e ovinos</a:t>
            </a:r>
          </a:p>
        </p:txBody>
      </p:sp>
    </p:spTree>
    <p:extLst>
      <p:ext uri="{BB962C8B-B14F-4D97-AF65-F5344CB8AC3E}">
        <p14:creationId xmlns:p14="http://schemas.microsoft.com/office/powerpoint/2010/main" val="300893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24E439-A4B4-E3E0-499E-74848210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46A618E-4FCC-5D83-1267-132872DD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288"/>
            <a:ext cx="12192000" cy="527942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1E22271-9DF1-4927-BD67-9A1FAD4E0EB1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17. </a:t>
            </a:r>
            <a:r>
              <a:rPr lang="pt-BR" sz="1800" dirty="0">
                <a:solidFill>
                  <a:schemeClr val="tx1"/>
                </a:solidFill>
              </a:rPr>
              <a:t>Os campos para atualização das demais espécies são disponibilizados em branco para serem preenchidos, conforme o rebanho real existente nas explorações do produtor.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D66469A-05F6-C708-F255-09C2DFF2AB79}"/>
              </a:ext>
            </a:extLst>
          </p:cNvPr>
          <p:cNvSpPr/>
          <p:nvPr/>
        </p:nvSpPr>
        <p:spPr>
          <a:xfrm>
            <a:off x="8751374" y="2882201"/>
            <a:ext cx="2682910" cy="109359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Após inserir os dados para cada grupo de espécies, utilizar a barra de rolagem lateral para visualizar as próximas abaixo.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CBDE0C2A-0775-4060-A65E-AB79083DFFE1}"/>
              </a:ext>
            </a:extLst>
          </p:cNvPr>
          <p:cNvSpPr/>
          <p:nvPr/>
        </p:nvSpPr>
        <p:spPr>
          <a:xfrm>
            <a:off x="11635846" y="3370339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23470B31-F875-82A3-C9C4-792EDDBA4DFF}"/>
              </a:ext>
            </a:extLst>
          </p:cNvPr>
          <p:cNvSpPr/>
          <p:nvPr/>
        </p:nvSpPr>
        <p:spPr>
          <a:xfrm>
            <a:off x="9668663" y="5763828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78103386-21BE-63C6-40DE-D2A24572791C}"/>
              </a:ext>
            </a:extLst>
          </p:cNvPr>
          <p:cNvSpPr/>
          <p:nvPr/>
        </p:nvSpPr>
        <p:spPr>
          <a:xfrm rot="2653409">
            <a:off x="6753398" y="2396280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xmlns="" id="{3248E035-E6DB-5AAE-C8A1-A5A3B845CC78}"/>
              </a:ext>
            </a:extLst>
          </p:cNvPr>
          <p:cNvSpPr/>
          <p:nvPr/>
        </p:nvSpPr>
        <p:spPr>
          <a:xfrm rot="2653409">
            <a:off x="7104999" y="3766915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96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312213-C743-A478-DFBE-341D1432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EECAC41-4380-BAFC-FF81-4561EA26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862"/>
            <a:ext cx="12192000" cy="50082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196A04E-A290-2908-1F1C-8EF5BA146A2B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18. </a:t>
            </a:r>
            <a:r>
              <a:rPr lang="pt-BR" sz="1800" dirty="0">
                <a:solidFill>
                  <a:schemeClr val="tx1"/>
                </a:solidFill>
              </a:rPr>
              <a:t>Caso seja uma espécie nova para o produtor, ao preencher os campos em aberto, ela será automaticamente incluída no cadastro da exploração.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D042A333-CD3B-6C96-EC9E-4958FD64CB8D}"/>
              </a:ext>
            </a:extLst>
          </p:cNvPr>
          <p:cNvSpPr/>
          <p:nvPr/>
        </p:nvSpPr>
        <p:spPr>
          <a:xfrm rot="2653409">
            <a:off x="9356586" y="1928283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ECDCCE73-E300-E899-6A1D-1A59D849758D}"/>
              </a:ext>
            </a:extLst>
          </p:cNvPr>
          <p:cNvSpPr/>
          <p:nvPr/>
        </p:nvSpPr>
        <p:spPr>
          <a:xfrm rot="2653409">
            <a:off x="6932935" y="3280219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75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4CD4C9D-8920-B661-4F98-D973BA74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839"/>
            <a:ext cx="12192000" cy="5530658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BB9048A2-726A-9B14-FFF0-9CEB2E2D21FE}"/>
              </a:ext>
            </a:extLst>
          </p:cNvPr>
          <p:cNvSpPr/>
          <p:nvPr/>
        </p:nvSpPr>
        <p:spPr>
          <a:xfrm rot="2946454">
            <a:off x="369886" y="218332"/>
            <a:ext cx="471948" cy="66859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497EBE0-1146-E969-08CE-BF76A8BE8145}"/>
              </a:ext>
            </a:extLst>
          </p:cNvPr>
          <p:cNvSpPr/>
          <p:nvPr/>
        </p:nvSpPr>
        <p:spPr>
          <a:xfrm>
            <a:off x="1355921" y="81646"/>
            <a:ext cx="8640951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1. Após acessar o </a:t>
            </a:r>
            <a:r>
              <a:rPr lang="pt-BR" dirty="0" err="1">
                <a:solidFill>
                  <a:schemeClr val="tx1"/>
                </a:solidFill>
              </a:rPr>
              <a:t>Sidab</a:t>
            </a:r>
            <a:r>
              <a:rPr lang="pt-BR" dirty="0">
                <a:solidFill>
                  <a:schemeClr val="tx1"/>
                </a:solidFill>
              </a:rPr>
              <a:t>, clicar nas três barras no canto superior esquerdo da tela</a:t>
            </a:r>
          </a:p>
        </p:txBody>
      </p:sp>
    </p:spTree>
    <p:extLst>
      <p:ext uri="{BB962C8B-B14F-4D97-AF65-F5344CB8AC3E}">
        <p14:creationId xmlns:p14="http://schemas.microsoft.com/office/powerpoint/2010/main" val="67395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8078FD-2E74-14A4-1A1E-D3B9A3BB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359BAF-BBDA-AC82-5C5F-6C527EAD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328"/>
            <a:ext cx="12192000" cy="495934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8706D5D-E5FC-DCFF-DF5D-B5EB4644C2C2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19. </a:t>
            </a:r>
            <a:r>
              <a:rPr lang="pt-BR" sz="2200" dirty="0">
                <a:solidFill>
                  <a:schemeClr val="tx1"/>
                </a:solidFill>
              </a:rPr>
              <a:t>É extremamente importante que todas as espécies sejam cadastradas e atualizadas na campanha de declaração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27D8B50-900C-BEA2-004B-201C2A4FB4A2}"/>
              </a:ext>
            </a:extLst>
          </p:cNvPr>
          <p:cNvSpPr/>
          <p:nvPr/>
        </p:nvSpPr>
        <p:spPr>
          <a:xfrm>
            <a:off x="3206295" y="5700892"/>
            <a:ext cx="7306027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Após concluir a inclusão e/ou atualização de todas as espécies que o produtor declare existir em sua exploração, clicar em CONCLUIR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A27296B2-A82D-C63C-C39B-EF6F992AD1A4}"/>
              </a:ext>
            </a:extLst>
          </p:cNvPr>
          <p:cNvSpPr/>
          <p:nvPr/>
        </p:nvSpPr>
        <p:spPr>
          <a:xfrm rot="13993200">
            <a:off x="10783859" y="5585343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D75F5E20-1927-83BF-5E2E-6125470B6F02}"/>
              </a:ext>
            </a:extLst>
          </p:cNvPr>
          <p:cNvSpPr/>
          <p:nvPr/>
        </p:nvSpPr>
        <p:spPr>
          <a:xfrm rot="2653409">
            <a:off x="6795284" y="1810013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341C7FC4-0A90-2672-6EA5-45CEECD1F3E9}"/>
              </a:ext>
            </a:extLst>
          </p:cNvPr>
          <p:cNvSpPr/>
          <p:nvPr/>
        </p:nvSpPr>
        <p:spPr>
          <a:xfrm rot="2653409">
            <a:off x="10427641" y="3142792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84F34E99-930D-413B-A584-8DB368198371}"/>
              </a:ext>
            </a:extLst>
          </p:cNvPr>
          <p:cNvSpPr/>
          <p:nvPr/>
        </p:nvSpPr>
        <p:spPr>
          <a:xfrm rot="2653409">
            <a:off x="3982595" y="4323302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765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27C8D8-E9E4-7F05-D17D-28F5FA56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F0FB8C8-1390-FE5F-4103-0D5F826C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371"/>
            <a:ext cx="12192000" cy="51792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F4C22D0-4D8D-C020-4F80-E92099B7FB41}"/>
              </a:ext>
            </a:extLst>
          </p:cNvPr>
          <p:cNvSpPr/>
          <p:nvPr/>
        </p:nvSpPr>
        <p:spPr>
          <a:xfrm>
            <a:off x="201562" y="188841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20</a:t>
            </a:r>
            <a:r>
              <a:rPr lang="pt-BR" sz="2200" dirty="0" smtClean="0">
                <a:solidFill>
                  <a:schemeClr val="tx1"/>
                </a:solidFill>
              </a:rPr>
              <a:t>. </a:t>
            </a:r>
            <a:r>
              <a:rPr lang="pt-BR" sz="2200" dirty="0">
                <a:solidFill>
                  <a:schemeClr val="tx1"/>
                </a:solidFill>
              </a:rPr>
              <a:t>O sistema irá gerar um comprovante de atualização e a operação estará finalizada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BF9D04A-4D36-1156-835B-2965FF97132F}"/>
              </a:ext>
            </a:extLst>
          </p:cNvPr>
          <p:cNvSpPr/>
          <p:nvPr/>
        </p:nvSpPr>
        <p:spPr>
          <a:xfrm>
            <a:off x="2442986" y="5895209"/>
            <a:ext cx="7306027" cy="58322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Imprimir ou salvar o </a:t>
            </a:r>
            <a:r>
              <a:rPr lang="pt-BR" sz="1600" dirty="0" err="1">
                <a:solidFill>
                  <a:schemeClr val="tx1"/>
                </a:solidFill>
              </a:rPr>
              <a:t>pdf</a:t>
            </a:r>
            <a:r>
              <a:rPr lang="pt-BR" sz="1600" dirty="0">
                <a:solidFill>
                  <a:schemeClr val="tx1"/>
                </a:solidFill>
              </a:rPr>
              <a:t> do comprovante apenas se o produtor solicitar.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2B56803-DCA2-7EB9-97ED-F3D1EE762F65}"/>
              </a:ext>
            </a:extLst>
          </p:cNvPr>
          <p:cNvSpPr/>
          <p:nvPr/>
        </p:nvSpPr>
        <p:spPr>
          <a:xfrm>
            <a:off x="914400" y="3305252"/>
            <a:ext cx="1202635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3606061-BE61-7BB4-B87B-34F62C3936B9}"/>
              </a:ext>
            </a:extLst>
          </p:cNvPr>
          <p:cNvSpPr/>
          <p:nvPr/>
        </p:nvSpPr>
        <p:spPr>
          <a:xfrm>
            <a:off x="1941444" y="3455479"/>
            <a:ext cx="1202635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4D59AFD-2E9B-0E71-3EF7-6C4D15A8DC86}"/>
              </a:ext>
            </a:extLst>
          </p:cNvPr>
          <p:cNvSpPr/>
          <p:nvPr/>
        </p:nvSpPr>
        <p:spPr>
          <a:xfrm>
            <a:off x="1828800" y="3626725"/>
            <a:ext cx="1315279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EA964FF-C1C9-34B9-BEFC-49780E36EED5}"/>
              </a:ext>
            </a:extLst>
          </p:cNvPr>
          <p:cNvSpPr/>
          <p:nvPr/>
        </p:nvSpPr>
        <p:spPr>
          <a:xfrm>
            <a:off x="1171160" y="3797971"/>
            <a:ext cx="1315279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B098303-9CE4-A055-1160-A5C11B13B290}"/>
              </a:ext>
            </a:extLst>
          </p:cNvPr>
          <p:cNvSpPr/>
          <p:nvPr/>
        </p:nvSpPr>
        <p:spPr>
          <a:xfrm>
            <a:off x="1283804" y="3982502"/>
            <a:ext cx="1315279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8E80C4B-1858-6867-4CD8-45DFD2DDF68F}"/>
              </a:ext>
            </a:extLst>
          </p:cNvPr>
          <p:cNvSpPr/>
          <p:nvPr/>
        </p:nvSpPr>
        <p:spPr>
          <a:xfrm>
            <a:off x="725557" y="4356768"/>
            <a:ext cx="1873526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05AF7F51-0E38-60E7-0395-7EAED5C69CB5}"/>
              </a:ext>
            </a:extLst>
          </p:cNvPr>
          <p:cNvSpPr/>
          <p:nvPr/>
        </p:nvSpPr>
        <p:spPr>
          <a:xfrm>
            <a:off x="6801678" y="3296453"/>
            <a:ext cx="1873526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5EC84E2-008A-CD9A-7BD1-D3DA452252E3}"/>
              </a:ext>
            </a:extLst>
          </p:cNvPr>
          <p:cNvSpPr/>
          <p:nvPr/>
        </p:nvSpPr>
        <p:spPr>
          <a:xfrm>
            <a:off x="7003773" y="3473077"/>
            <a:ext cx="1873526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381C375-4706-781C-776B-5BD08BCAF45C}"/>
              </a:ext>
            </a:extLst>
          </p:cNvPr>
          <p:cNvSpPr/>
          <p:nvPr/>
        </p:nvSpPr>
        <p:spPr>
          <a:xfrm>
            <a:off x="7003773" y="3648643"/>
            <a:ext cx="1873526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719BB79-2A7C-9CB5-5242-8362ED47ECE6}"/>
              </a:ext>
            </a:extLst>
          </p:cNvPr>
          <p:cNvSpPr/>
          <p:nvPr/>
        </p:nvSpPr>
        <p:spPr>
          <a:xfrm>
            <a:off x="7146234" y="3786974"/>
            <a:ext cx="1873526" cy="1590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0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7883B7-8132-1F7F-20EF-F9D3EDFE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7E7FA9C-0651-CFE1-4F25-1E2A206D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36" y="619719"/>
            <a:ext cx="10885747" cy="61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EB1D8F9-C738-C053-D4D8-29182E15E50D}"/>
              </a:ext>
            </a:extLst>
          </p:cNvPr>
          <p:cNvSpPr/>
          <p:nvPr/>
        </p:nvSpPr>
        <p:spPr>
          <a:xfrm>
            <a:off x="291471" y="51194"/>
            <a:ext cx="11788876" cy="81599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21. </a:t>
            </a:r>
            <a:r>
              <a:rPr lang="pt-BR" sz="2200" dirty="0">
                <a:solidFill>
                  <a:schemeClr val="tx1"/>
                </a:solidFill>
              </a:rPr>
              <a:t>Mais informações no link do Cadastro Agropecuário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xmlns="" id="{1AB98367-A044-33B5-CC23-62792D9BD280}"/>
              </a:ext>
            </a:extLst>
          </p:cNvPr>
          <p:cNvSpPr/>
          <p:nvPr/>
        </p:nvSpPr>
        <p:spPr>
          <a:xfrm rot="16200000">
            <a:off x="1530529" y="4193863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6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8CFB657-50B2-942D-9738-50E114C7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750"/>
            <a:ext cx="12192000" cy="5297482"/>
          </a:xfrm>
          <a:prstGeom prst="rect">
            <a:avLst/>
          </a:prstGeom>
        </p:spPr>
      </p:pic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E11ABB75-2202-C5A2-E02A-A584D6461BB9}"/>
              </a:ext>
            </a:extLst>
          </p:cNvPr>
          <p:cNvSpPr/>
          <p:nvPr/>
        </p:nvSpPr>
        <p:spPr>
          <a:xfrm rot="5400000">
            <a:off x="1205148" y="1670558"/>
            <a:ext cx="355690" cy="48688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E19304BE-22FE-0AD1-80F1-C7E32A9EF128}"/>
              </a:ext>
            </a:extLst>
          </p:cNvPr>
          <p:cNvSpPr/>
          <p:nvPr/>
        </p:nvSpPr>
        <p:spPr>
          <a:xfrm rot="5400000">
            <a:off x="4805947" y="1151083"/>
            <a:ext cx="459265" cy="7108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80BBA10-61D4-7B8F-054D-04D84DDB5FE2}"/>
              </a:ext>
            </a:extLst>
          </p:cNvPr>
          <p:cNvSpPr/>
          <p:nvPr/>
        </p:nvSpPr>
        <p:spPr>
          <a:xfrm>
            <a:off x="1027971" y="318142"/>
            <a:ext cx="10829412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2. Passar o cursor do mouse sobre Defesa Animal e clicar na opção Atualização de Rebanho – Etapa Atual</a:t>
            </a:r>
          </a:p>
        </p:txBody>
      </p:sp>
    </p:spTree>
    <p:extLst>
      <p:ext uri="{BB962C8B-B14F-4D97-AF65-F5344CB8AC3E}">
        <p14:creationId xmlns:p14="http://schemas.microsoft.com/office/powerpoint/2010/main" val="4037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4B9E915-A9BC-D22D-4669-41E1B6CD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661"/>
            <a:ext cx="12192000" cy="454867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428F952-CF22-7F62-00F8-9A81305D9160}"/>
              </a:ext>
            </a:extLst>
          </p:cNvPr>
          <p:cNvSpPr/>
          <p:nvPr/>
        </p:nvSpPr>
        <p:spPr>
          <a:xfrm>
            <a:off x="929648" y="396800"/>
            <a:ext cx="10829412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3. Clicar no botão + para iniciar a declaração.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58E1EFE9-2A2A-D68A-A84F-C792D755E270}"/>
              </a:ext>
            </a:extLst>
          </p:cNvPr>
          <p:cNvSpPr/>
          <p:nvPr/>
        </p:nvSpPr>
        <p:spPr>
          <a:xfrm rot="17881665">
            <a:off x="7453088" y="553663"/>
            <a:ext cx="459265" cy="104499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6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19FE2B-27FF-D570-455F-1A8A7F5D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D4FFFF-75E9-FFF0-4645-EB4FFF77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613"/>
            <a:ext cx="12192000" cy="380277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1CD095B-FC5D-4E3D-BFCF-C8324EA4F20D}"/>
              </a:ext>
            </a:extLst>
          </p:cNvPr>
          <p:cNvSpPr/>
          <p:nvPr/>
        </p:nvSpPr>
        <p:spPr>
          <a:xfrm>
            <a:off x="929648" y="396800"/>
            <a:ext cx="10829412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4. Inserir o CPF ou CNPJ na pesquisa para o sistema localizar o cadastro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A0B9CDA8-BDBF-3199-1B9A-14586B8390AD}"/>
              </a:ext>
            </a:extLst>
          </p:cNvPr>
          <p:cNvSpPr/>
          <p:nvPr/>
        </p:nvSpPr>
        <p:spPr>
          <a:xfrm rot="5400000">
            <a:off x="4151776" y="4447636"/>
            <a:ext cx="531156" cy="7303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23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7EFDC4-4CBE-A98F-1AB2-C7F55090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82D4ABA-36F5-E446-A37E-1E0F14D8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769"/>
            <a:ext cx="12192000" cy="481246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D62E959-E11B-A901-1B2C-11AC11486D86}"/>
              </a:ext>
            </a:extLst>
          </p:cNvPr>
          <p:cNvSpPr/>
          <p:nvPr/>
        </p:nvSpPr>
        <p:spPr>
          <a:xfrm>
            <a:off x="294969" y="396800"/>
            <a:ext cx="1178887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5. O sistema irá relacionar as propriedades onde o produtor possui exploração. Selecione a que deseja atualizar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E87884F1-F053-59DA-083A-3FD73DCFB74F}"/>
              </a:ext>
            </a:extLst>
          </p:cNvPr>
          <p:cNvSpPr/>
          <p:nvPr/>
        </p:nvSpPr>
        <p:spPr>
          <a:xfrm rot="5400000">
            <a:off x="9514259" y="2837488"/>
            <a:ext cx="452685" cy="7303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3A194FA-6AFB-85E0-53B5-049EC8E844C5}"/>
              </a:ext>
            </a:extLst>
          </p:cNvPr>
          <p:cNvSpPr/>
          <p:nvPr/>
        </p:nvSpPr>
        <p:spPr>
          <a:xfrm>
            <a:off x="2399070" y="2487560"/>
            <a:ext cx="1396181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EC5FEDF-186C-ED51-4DEC-D84401A25E82}"/>
              </a:ext>
            </a:extLst>
          </p:cNvPr>
          <p:cNvSpPr/>
          <p:nvPr/>
        </p:nvSpPr>
        <p:spPr>
          <a:xfrm>
            <a:off x="2399069" y="2977890"/>
            <a:ext cx="1396181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EFFC436-F26A-B67D-081A-EC5DED81AA91}"/>
              </a:ext>
            </a:extLst>
          </p:cNvPr>
          <p:cNvSpPr/>
          <p:nvPr/>
        </p:nvSpPr>
        <p:spPr>
          <a:xfrm>
            <a:off x="3972765" y="2487560"/>
            <a:ext cx="847714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F120B1B-5815-0268-5689-A70D274C080B}"/>
              </a:ext>
            </a:extLst>
          </p:cNvPr>
          <p:cNvSpPr/>
          <p:nvPr/>
        </p:nvSpPr>
        <p:spPr>
          <a:xfrm>
            <a:off x="3970772" y="2997769"/>
            <a:ext cx="847714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AE9302B-E576-BBEB-90F3-C4D1F08D41AC}"/>
              </a:ext>
            </a:extLst>
          </p:cNvPr>
          <p:cNvSpPr/>
          <p:nvPr/>
        </p:nvSpPr>
        <p:spPr>
          <a:xfrm>
            <a:off x="5037749" y="2487559"/>
            <a:ext cx="1098007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ABA2B4F-2EA9-1BEF-545E-DE247965F966}"/>
              </a:ext>
            </a:extLst>
          </p:cNvPr>
          <p:cNvSpPr/>
          <p:nvPr/>
        </p:nvSpPr>
        <p:spPr>
          <a:xfrm>
            <a:off x="5041064" y="2977886"/>
            <a:ext cx="1098007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90E4428-7B49-E0A5-F34A-506F8391BA07}"/>
              </a:ext>
            </a:extLst>
          </p:cNvPr>
          <p:cNvSpPr/>
          <p:nvPr/>
        </p:nvSpPr>
        <p:spPr>
          <a:xfrm>
            <a:off x="6233755" y="2490874"/>
            <a:ext cx="1098007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41F0646-95F8-CA74-1564-8BFF00F8FEBF}"/>
              </a:ext>
            </a:extLst>
          </p:cNvPr>
          <p:cNvSpPr/>
          <p:nvPr/>
        </p:nvSpPr>
        <p:spPr>
          <a:xfrm>
            <a:off x="6237070" y="2981200"/>
            <a:ext cx="1098007" cy="45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CF4E1E7-7EDC-E08D-E4A6-481970551054}"/>
              </a:ext>
            </a:extLst>
          </p:cNvPr>
          <p:cNvSpPr/>
          <p:nvPr/>
        </p:nvSpPr>
        <p:spPr>
          <a:xfrm>
            <a:off x="7399944" y="2554357"/>
            <a:ext cx="1098007" cy="38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2A93CAAB-D926-D05C-9E14-39A792E4EA4F}"/>
              </a:ext>
            </a:extLst>
          </p:cNvPr>
          <p:cNvSpPr/>
          <p:nvPr/>
        </p:nvSpPr>
        <p:spPr>
          <a:xfrm>
            <a:off x="7403259" y="3004927"/>
            <a:ext cx="1098007" cy="38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26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E7ED3A-BCD1-34C5-ED90-AE2A3B9B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DBDEA0-0DF8-CC12-0D4D-AFB0DEDC7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207"/>
            <a:ext cx="12192000" cy="56295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956FB7B-2DA2-98B7-CC90-29C03BC581AF}"/>
              </a:ext>
            </a:extLst>
          </p:cNvPr>
          <p:cNvSpPr/>
          <p:nvPr/>
        </p:nvSpPr>
        <p:spPr>
          <a:xfrm>
            <a:off x="201562" y="108566"/>
            <a:ext cx="1178887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6. Confira a identificação do produtor e da propriedade e clique em PRÓXIMO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B7A66B1-66CC-7379-A099-0EF86DF5CC3B}"/>
              </a:ext>
            </a:extLst>
          </p:cNvPr>
          <p:cNvSpPr/>
          <p:nvPr/>
        </p:nvSpPr>
        <p:spPr>
          <a:xfrm>
            <a:off x="655983" y="4234070"/>
            <a:ext cx="2007704" cy="248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A82C6A3-71CC-2070-2848-38F241FB3F18}"/>
              </a:ext>
            </a:extLst>
          </p:cNvPr>
          <p:cNvSpPr/>
          <p:nvPr/>
        </p:nvSpPr>
        <p:spPr>
          <a:xfrm>
            <a:off x="6304722" y="4234070"/>
            <a:ext cx="2007704" cy="248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2AA7491-30A0-DCEA-A940-5406CA38ED4A}"/>
              </a:ext>
            </a:extLst>
          </p:cNvPr>
          <p:cNvSpPr/>
          <p:nvPr/>
        </p:nvSpPr>
        <p:spPr>
          <a:xfrm>
            <a:off x="1215888" y="4691268"/>
            <a:ext cx="2007704" cy="132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8BF24FF-F1EE-9929-37BC-0AB36EFA8B53}"/>
              </a:ext>
            </a:extLst>
          </p:cNvPr>
          <p:cNvSpPr/>
          <p:nvPr/>
        </p:nvSpPr>
        <p:spPr>
          <a:xfrm>
            <a:off x="1408044" y="4997858"/>
            <a:ext cx="2007704" cy="132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2FB4F2C-97FC-4070-AB3E-4518D563B3AD}"/>
              </a:ext>
            </a:extLst>
          </p:cNvPr>
          <p:cNvSpPr/>
          <p:nvPr/>
        </p:nvSpPr>
        <p:spPr>
          <a:xfrm>
            <a:off x="1408044" y="5181979"/>
            <a:ext cx="3253408" cy="122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543DD7D-3767-203A-45B9-C9C5C6F73024}"/>
              </a:ext>
            </a:extLst>
          </p:cNvPr>
          <p:cNvSpPr/>
          <p:nvPr/>
        </p:nvSpPr>
        <p:spPr>
          <a:xfrm flipV="1">
            <a:off x="890409" y="5343617"/>
            <a:ext cx="387626" cy="799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81C1CAD-8ADC-72B4-835A-9708E09C2994}"/>
              </a:ext>
            </a:extLst>
          </p:cNvPr>
          <p:cNvSpPr/>
          <p:nvPr/>
        </p:nvSpPr>
        <p:spPr>
          <a:xfrm flipV="1">
            <a:off x="1408044" y="5458399"/>
            <a:ext cx="521240" cy="122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D00C422-0467-0DA2-5052-A783A70E9226}"/>
              </a:ext>
            </a:extLst>
          </p:cNvPr>
          <p:cNvSpPr/>
          <p:nvPr/>
        </p:nvSpPr>
        <p:spPr>
          <a:xfrm>
            <a:off x="6812782" y="4691267"/>
            <a:ext cx="2049610" cy="132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1ACCDC0-6DCA-5A4D-01AE-3A11A71BF1A1}"/>
              </a:ext>
            </a:extLst>
          </p:cNvPr>
          <p:cNvSpPr/>
          <p:nvPr/>
        </p:nvSpPr>
        <p:spPr>
          <a:xfrm>
            <a:off x="7345345" y="4814983"/>
            <a:ext cx="1517047" cy="140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2270BD4-6400-22B8-2FE3-1BA06D70595C}"/>
              </a:ext>
            </a:extLst>
          </p:cNvPr>
          <p:cNvSpPr/>
          <p:nvPr/>
        </p:nvSpPr>
        <p:spPr>
          <a:xfrm>
            <a:off x="6983605" y="5164133"/>
            <a:ext cx="1612506" cy="140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32B4A8A-8097-3949-D20B-12DD92E28DE6}"/>
              </a:ext>
            </a:extLst>
          </p:cNvPr>
          <p:cNvSpPr/>
          <p:nvPr/>
        </p:nvSpPr>
        <p:spPr>
          <a:xfrm>
            <a:off x="6983605" y="5304448"/>
            <a:ext cx="1612506" cy="1403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0685C229-E110-C20E-9CE5-3B5DD731549B}"/>
              </a:ext>
            </a:extLst>
          </p:cNvPr>
          <p:cNvSpPr/>
          <p:nvPr/>
        </p:nvSpPr>
        <p:spPr>
          <a:xfrm rot="2294176">
            <a:off x="8213415" y="3161318"/>
            <a:ext cx="452685" cy="7303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xmlns="" id="{98B4FA99-853E-610E-D61A-67FBC7BF212C}"/>
              </a:ext>
            </a:extLst>
          </p:cNvPr>
          <p:cNvSpPr/>
          <p:nvPr/>
        </p:nvSpPr>
        <p:spPr>
          <a:xfrm>
            <a:off x="11150314" y="5057672"/>
            <a:ext cx="452685" cy="7303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xmlns="" id="{196A2CE9-096A-14C4-A127-2FFD229C1696}"/>
              </a:ext>
            </a:extLst>
          </p:cNvPr>
          <p:cNvSpPr/>
          <p:nvPr/>
        </p:nvSpPr>
        <p:spPr>
          <a:xfrm rot="2294176">
            <a:off x="4333481" y="3161319"/>
            <a:ext cx="452685" cy="73033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51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517"/>
            <a:ext cx="14040000" cy="61411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09592" y="606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544932D-D73B-43FE-3122-A3C2E119A42A}"/>
              </a:ext>
            </a:extLst>
          </p:cNvPr>
          <p:cNvSpPr/>
          <p:nvPr/>
        </p:nvSpPr>
        <p:spPr>
          <a:xfrm>
            <a:off x="210354" y="240446"/>
            <a:ext cx="11788876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7. Confira e atualize o endereço do produtor, números de telefone e E-mail, caso haja.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80" y="3195798"/>
            <a:ext cx="2749534" cy="6950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998" y="4382287"/>
            <a:ext cx="2267909" cy="871804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10800000">
            <a:off x="4211515" y="4018085"/>
            <a:ext cx="691899" cy="3642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1688128" y="5908431"/>
            <a:ext cx="562707" cy="2813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15762" y="5908431"/>
            <a:ext cx="371768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/>
              <a:t>Caso não possua </a:t>
            </a:r>
            <a:r>
              <a:rPr lang="pt-BR" sz="1200" dirty="0" err="1" smtClean="0"/>
              <a:t>e-mail,clicar</a:t>
            </a:r>
            <a:r>
              <a:rPr lang="pt-BR" sz="1200" dirty="0" smtClean="0"/>
              <a:t> em “NÃO”</a:t>
            </a:r>
            <a:endParaRPr lang="pt-BR" sz="12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162" y="3260866"/>
            <a:ext cx="3371380" cy="51210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204" y="4188852"/>
            <a:ext cx="2267909" cy="871804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 rot="10800000">
            <a:off x="10035204" y="3811674"/>
            <a:ext cx="410058" cy="2980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097715" y="3855634"/>
            <a:ext cx="562708" cy="127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037492" y="3873218"/>
            <a:ext cx="756139" cy="7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37492" y="4109724"/>
            <a:ext cx="2233246" cy="9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61646" y="4295004"/>
            <a:ext cx="1107835" cy="16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57697" y="4972960"/>
            <a:ext cx="1230431" cy="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57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D07423-531E-FE91-80D4-34BB7A55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AF495B9-06A6-0357-CCF6-59788DBC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54"/>
            <a:ext cx="12192000" cy="563709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596CF10-0033-1C7B-7C71-53F95F40B410}"/>
              </a:ext>
            </a:extLst>
          </p:cNvPr>
          <p:cNvSpPr/>
          <p:nvPr/>
        </p:nvSpPr>
        <p:spPr>
          <a:xfrm>
            <a:off x="201562" y="0"/>
            <a:ext cx="11788876" cy="89626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8. Caso a propriedade esteja sem geolocalização, será obrigatório a inclusão das Coordenadas Geográficas nos respectivos campos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413FBC-AE4C-35CE-76FB-F484F7AAA9C0}"/>
              </a:ext>
            </a:extLst>
          </p:cNvPr>
          <p:cNvSpPr/>
          <p:nvPr/>
        </p:nvSpPr>
        <p:spPr>
          <a:xfrm>
            <a:off x="1169579" y="2570129"/>
            <a:ext cx="2728470" cy="655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FFD3FC4-B456-12ED-9784-C1A8B13D1ECA}"/>
              </a:ext>
            </a:extLst>
          </p:cNvPr>
          <p:cNvSpPr/>
          <p:nvPr/>
        </p:nvSpPr>
        <p:spPr>
          <a:xfrm>
            <a:off x="7310770" y="2570129"/>
            <a:ext cx="1053205" cy="1613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9F13FBD-D8C0-35A9-A90F-686D9DE97165}"/>
              </a:ext>
            </a:extLst>
          </p:cNvPr>
          <p:cNvSpPr/>
          <p:nvPr/>
        </p:nvSpPr>
        <p:spPr>
          <a:xfrm>
            <a:off x="7313012" y="2971698"/>
            <a:ext cx="1053205" cy="1613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F5500132-96EC-34C4-392B-3602B71C3EC1}"/>
              </a:ext>
            </a:extLst>
          </p:cNvPr>
          <p:cNvSpPr/>
          <p:nvPr/>
        </p:nvSpPr>
        <p:spPr>
          <a:xfrm rot="5400000">
            <a:off x="8644974" y="4576129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383F5886-CB38-57A1-74FD-02901F54227E}"/>
              </a:ext>
            </a:extLst>
          </p:cNvPr>
          <p:cNvSpPr/>
          <p:nvPr/>
        </p:nvSpPr>
        <p:spPr>
          <a:xfrm rot="5400000">
            <a:off x="3122861" y="5000295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DA03011-E317-539F-E073-1A8E6F974BFD}"/>
              </a:ext>
            </a:extLst>
          </p:cNvPr>
          <p:cNvSpPr/>
          <p:nvPr/>
        </p:nvSpPr>
        <p:spPr>
          <a:xfrm>
            <a:off x="4085253" y="5716971"/>
            <a:ext cx="6209882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Após inserir as Coordenadas Geográficas, clicar em PRÓXIMO.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BE4C2D3-532C-1C53-E52D-81445DFCAD1A}"/>
              </a:ext>
            </a:extLst>
          </p:cNvPr>
          <p:cNvSpPr/>
          <p:nvPr/>
        </p:nvSpPr>
        <p:spPr>
          <a:xfrm>
            <a:off x="4085253" y="6139206"/>
            <a:ext cx="6209882" cy="37362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E caso a propriedade já esteja </a:t>
            </a:r>
            <a:r>
              <a:rPr lang="pt-BR" sz="1200" dirty="0" err="1">
                <a:solidFill>
                  <a:schemeClr val="tx1"/>
                </a:solidFill>
              </a:rPr>
              <a:t>geolocalizada</a:t>
            </a:r>
            <a:r>
              <a:rPr lang="pt-BR" sz="1200" dirty="0">
                <a:solidFill>
                  <a:schemeClr val="tx1"/>
                </a:solidFill>
              </a:rPr>
              <a:t>, clicar em PRÓXIMO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xmlns="" id="{CD9269AE-B6F4-3721-88DB-410788052FDD}"/>
              </a:ext>
            </a:extLst>
          </p:cNvPr>
          <p:cNvSpPr/>
          <p:nvPr/>
        </p:nvSpPr>
        <p:spPr>
          <a:xfrm rot="16200000">
            <a:off x="10369258" y="5797865"/>
            <a:ext cx="424166" cy="572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51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789</Words>
  <Application>Microsoft Office PowerPoint</Application>
  <PresentationFormat>Widescreen</PresentationFormat>
  <Paragraphs>56</Paragraphs>
  <Slides>22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Book Antiqua</vt:lpstr>
      <vt:lpstr>Calibri</vt:lpstr>
      <vt:lpstr>Wingdings</vt:lpstr>
      <vt:lpstr>Tema do Office</vt:lpstr>
      <vt:lpstr>PDF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Lemos Maia Neto</dc:creator>
  <cp:lastModifiedBy>alexandre</cp:lastModifiedBy>
  <cp:revision>27</cp:revision>
  <dcterms:created xsi:type="dcterms:W3CDTF">2024-10-30T23:46:11Z</dcterms:created>
  <dcterms:modified xsi:type="dcterms:W3CDTF">2025-07-04T15:21:04Z</dcterms:modified>
</cp:coreProperties>
</file>